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1" r:id="rId2"/>
  </p:sldMasterIdLst>
  <p:notesMasterIdLst>
    <p:notesMasterId r:id="rId49"/>
  </p:notesMasterIdLst>
  <p:handoutMasterIdLst>
    <p:handoutMasterId r:id="rId50"/>
  </p:handoutMasterIdLst>
  <p:sldIdLst>
    <p:sldId id="277" r:id="rId3"/>
    <p:sldId id="390" r:id="rId4"/>
    <p:sldId id="330" r:id="rId5"/>
    <p:sldId id="331" r:id="rId6"/>
    <p:sldId id="391" r:id="rId7"/>
    <p:sldId id="383" r:id="rId8"/>
    <p:sldId id="392" r:id="rId9"/>
    <p:sldId id="393" r:id="rId10"/>
    <p:sldId id="384" r:id="rId11"/>
    <p:sldId id="324" r:id="rId12"/>
    <p:sldId id="326" r:id="rId13"/>
    <p:sldId id="376" r:id="rId14"/>
    <p:sldId id="377" r:id="rId15"/>
    <p:sldId id="325" r:id="rId16"/>
    <p:sldId id="378" r:id="rId17"/>
    <p:sldId id="379" r:id="rId18"/>
    <p:sldId id="380" r:id="rId19"/>
    <p:sldId id="381" r:id="rId20"/>
    <p:sldId id="328" r:id="rId21"/>
    <p:sldId id="385" r:id="rId22"/>
    <p:sldId id="394" r:id="rId23"/>
    <p:sldId id="395" r:id="rId24"/>
    <p:sldId id="396" r:id="rId25"/>
    <p:sldId id="386" r:id="rId26"/>
    <p:sldId id="368" r:id="rId27"/>
    <p:sldId id="387" r:id="rId28"/>
    <p:sldId id="397" r:id="rId29"/>
    <p:sldId id="398" r:id="rId30"/>
    <p:sldId id="399" r:id="rId31"/>
    <p:sldId id="339" r:id="rId32"/>
    <p:sldId id="400" r:id="rId33"/>
    <p:sldId id="327" r:id="rId34"/>
    <p:sldId id="401" r:id="rId35"/>
    <p:sldId id="402" r:id="rId36"/>
    <p:sldId id="382" r:id="rId37"/>
    <p:sldId id="367" r:id="rId38"/>
    <p:sldId id="303" r:id="rId39"/>
    <p:sldId id="287" r:id="rId40"/>
    <p:sldId id="305" r:id="rId41"/>
    <p:sldId id="304" r:id="rId42"/>
    <p:sldId id="388" r:id="rId43"/>
    <p:sldId id="316" r:id="rId44"/>
    <p:sldId id="317" r:id="rId45"/>
    <p:sldId id="318" r:id="rId46"/>
    <p:sldId id="319" r:id="rId47"/>
    <p:sldId id="320" r:id="rId48"/>
  </p:sldIdLst>
  <p:sldSz cx="12192000" cy="6858000"/>
  <p:notesSz cx="6888163" cy="9623425"/>
  <p:defaultTextStyle>
    <a:defPPr>
      <a:defRPr lang="de-DE"/>
    </a:defPPr>
    <a:lvl1pPr algn="l" rtl="0" eaLnBrk="0" fontAlgn="base" hangingPunct="0">
      <a:spcBef>
        <a:spcPct val="0"/>
      </a:spcBef>
      <a:spcAft>
        <a:spcPct val="0"/>
      </a:spcAft>
      <a:defRPr sz="2800" kern="1200">
        <a:solidFill>
          <a:schemeClr val="tx1"/>
        </a:solidFill>
        <a:latin typeface="Arial" charset="0"/>
        <a:ea typeface="+mn-ea"/>
        <a:cs typeface="+mn-cs"/>
      </a:defRPr>
    </a:lvl1pPr>
    <a:lvl2pPr marL="457200" algn="l" rtl="0" eaLnBrk="0" fontAlgn="base" hangingPunct="0">
      <a:spcBef>
        <a:spcPct val="0"/>
      </a:spcBef>
      <a:spcAft>
        <a:spcPct val="0"/>
      </a:spcAft>
      <a:defRPr sz="2800" kern="1200">
        <a:solidFill>
          <a:schemeClr val="tx1"/>
        </a:solidFill>
        <a:latin typeface="Arial" charset="0"/>
        <a:ea typeface="+mn-ea"/>
        <a:cs typeface="+mn-cs"/>
      </a:defRPr>
    </a:lvl2pPr>
    <a:lvl3pPr marL="914400" algn="l" rtl="0" eaLnBrk="0" fontAlgn="base" hangingPunct="0">
      <a:spcBef>
        <a:spcPct val="0"/>
      </a:spcBef>
      <a:spcAft>
        <a:spcPct val="0"/>
      </a:spcAft>
      <a:defRPr sz="2800" kern="1200">
        <a:solidFill>
          <a:schemeClr val="tx1"/>
        </a:solidFill>
        <a:latin typeface="Arial" charset="0"/>
        <a:ea typeface="+mn-ea"/>
        <a:cs typeface="+mn-cs"/>
      </a:defRPr>
    </a:lvl3pPr>
    <a:lvl4pPr marL="1371600" algn="l" rtl="0" eaLnBrk="0" fontAlgn="base" hangingPunct="0">
      <a:spcBef>
        <a:spcPct val="0"/>
      </a:spcBef>
      <a:spcAft>
        <a:spcPct val="0"/>
      </a:spcAft>
      <a:defRPr sz="2800" kern="1200">
        <a:solidFill>
          <a:schemeClr val="tx1"/>
        </a:solidFill>
        <a:latin typeface="Arial" charset="0"/>
        <a:ea typeface="+mn-ea"/>
        <a:cs typeface="+mn-cs"/>
      </a:defRPr>
    </a:lvl4pPr>
    <a:lvl5pPr marL="1828800" algn="l" rtl="0" eaLnBrk="0" fontAlgn="base" hangingPunct="0">
      <a:spcBef>
        <a:spcPct val="0"/>
      </a:spcBef>
      <a:spcAft>
        <a:spcPct val="0"/>
      </a:spcAft>
      <a:defRPr sz="2800" kern="1200">
        <a:solidFill>
          <a:schemeClr val="tx1"/>
        </a:solidFill>
        <a:latin typeface="Arial" charset="0"/>
        <a:ea typeface="+mn-ea"/>
        <a:cs typeface="+mn-cs"/>
      </a:defRPr>
    </a:lvl5pPr>
    <a:lvl6pPr marL="2286000" algn="l" defTabSz="457200" rtl="0" eaLnBrk="1" latinLnBrk="0" hangingPunct="1">
      <a:defRPr sz="2800" kern="1200">
        <a:solidFill>
          <a:schemeClr val="tx1"/>
        </a:solidFill>
        <a:latin typeface="Arial" charset="0"/>
        <a:ea typeface="+mn-ea"/>
        <a:cs typeface="+mn-cs"/>
      </a:defRPr>
    </a:lvl6pPr>
    <a:lvl7pPr marL="2743200" algn="l" defTabSz="457200" rtl="0" eaLnBrk="1" latinLnBrk="0" hangingPunct="1">
      <a:defRPr sz="2800" kern="1200">
        <a:solidFill>
          <a:schemeClr val="tx1"/>
        </a:solidFill>
        <a:latin typeface="Arial" charset="0"/>
        <a:ea typeface="+mn-ea"/>
        <a:cs typeface="+mn-cs"/>
      </a:defRPr>
    </a:lvl7pPr>
    <a:lvl8pPr marL="3200400" algn="l" defTabSz="457200" rtl="0" eaLnBrk="1" latinLnBrk="0" hangingPunct="1">
      <a:defRPr sz="2800" kern="1200">
        <a:solidFill>
          <a:schemeClr val="tx1"/>
        </a:solidFill>
        <a:latin typeface="Arial" charset="0"/>
        <a:ea typeface="+mn-ea"/>
        <a:cs typeface="+mn-cs"/>
      </a:defRPr>
    </a:lvl8pPr>
    <a:lvl9pPr marL="3657600" algn="l" defTabSz="457200" rtl="0" eaLnBrk="1" latinLnBrk="0" hangingPunct="1">
      <a:defRPr sz="28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024" userDrawn="1">
          <p15:clr>
            <a:srgbClr val="A4A3A4"/>
          </p15:clr>
        </p15:guide>
        <p15:guide id="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89FF"/>
    <a:srgbClr val="FF9EFF"/>
    <a:srgbClr val="B9C5FF"/>
    <a:srgbClr val="5DF971"/>
    <a:srgbClr val="F99B1C"/>
    <a:srgbClr val="F5AD36"/>
    <a:srgbClr val="F88C21"/>
    <a:srgbClr val="EEEEEE"/>
    <a:srgbClr val="FF9900"/>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263" autoAdjust="0"/>
  </p:normalViewPr>
  <p:slideViewPr>
    <p:cSldViewPr showGuides="1">
      <p:cViewPr varScale="1">
        <p:scale>
          <a:sx n="95" d="100"/>
          <a:sy n="95" d="100"/>
        </p:scale>
        <p:origin x="1110" y="96"/>
      </p:cViewPr>
      <p:guideLst>
        <p:guide orient="horz" pos="2024"/>
        <p:guide/>
      </p:guideLst>
    </p:cSldViewPr>
  </p:slideViewPr>
  <p:outlineViewPr>
    <p:cViewPr>
      <p:scale>
        <a:sx n="75" d="100"/>
        <a:sy n="75"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1" d="100"/>
          <a:sy n="81" d="100"/>
        </p:scale>
        <p:origin x="388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84500" cy="481013"/>
          </a:xfrm>
          <a:prstGeom prst="rect">
            <a:avLst/>
          </a:prstGeom>
          <a:noFill/>
          <a:ln w="9525">
            <a:noFill/>
            <a:miter lim="800000"/>
            <a:headEnd/>
            <a:tailEnd/>
          </a:ln>
          <a:effectLst/>
        </p:spPr>
        <p:txBody>
          <a:bodyPr vert="horz" wrap="square" lIns="94348" tIns="47174" rIns="94348" bIns="47174" numCol="1" anchor="t" anchorCtr="0" compatLnSpc="1">
            <a:prstTxWarp prst="textNoShape">
              <a:avLst/>
            </a:prstTxWarp>
          </a:bodyPr>
          <a:lstStyle>
            <a:lvl1pPr defTabSz="942975">
              <a:defRPr sz="1200"/>
            </a:lvl1pPr>
          </a:lstStyle>
          <a:p>
            <a:endParaRPr lang="de-DE"/>
          </a:p>
        </p:txBody>
      </p:sp>
      <p:sp>
        <p:nvSpPr>
          <p:cNvPr id="8195" name="Rectangle 3"/>
          <p:cNvSpPr>
            <a:spLocks noGrp="1" noChangeArrowheads="1"/>
          </p:cNvSpPr>
          <p:nvPr>
            <p:ph type="dt" sz="quarter" idx="1"/>
          </p:nvPr>
        </p:nvSpPr>
        <p:spPr bwMode="auto">
          <a:xfrm>
            <a:off x="3903663" y="0"/>
            <a:ext cx="2984500" cy="481013"/>
          </a:xfrm>
          <a:prstGeom prst="rect">
            <a:avLst/>
          </a:prstGeom>
          <a:noFill/>
          <a:ln w="9525">
            <a:noFill/>
            <a:miter lim="800000"/>
            <a:headEnd/>
            <a:tailEnd/>
          </a:ln>
          <a:effectLst/>
        </p:spPr>
        <p:txBody>
          <a:bodyPr vert="horz" wrap="square" lIns="94348" tIns="47174" rIns="94348" bIns="47174" numCol="1" anchor="t" anchorCtr="0" compatLnSpc="1">
            <a:prstTxWarp prst="textNoShape">
              <a:avLst/>
            </a:prstTxWarp>
          </a:bodyPr>
          <a:lstStyle>
            <a:lvl1pPr algn="r" defTabSz="942975">
              <a:defRPr sz="1200"/>
            </a:lvl1pPr>
          </a:lstStyle>
          <a:p>
            <a:endParaRPr lang="de-DE"/>
          </a:p>
        </p:txBody>
      </p:sp>
      <p:sp>
        <p:nvSpPr>
          <p:cNvPr id="8196" name="Rectangle 4"/>
          <p:cNvSpPr>
            <a:spLocks noGrp="1" noChangeArrowheads="1"/>
          </p:cNvSpPr>
          <p:nvPr>
            <p:ph type="ftr" sz="quarter" idx="2"/>
          </p:nvPr>
        </p:nvSpPr>
        <p:spPr bwMode="auto">
          <a:xfrm>
            <a:off x="0" y="9142413"/>
            <a:ext cx="2984500" cy="481012"/>
          </a:xfrm>
          <a:prstGeom prst="rect">
            <a:avLst/>
          </a:prstGeom>
          <a:noFill/>
          <a:ln w="9525">
            <a:noFill/>
            <a:miter lim="800000"/>
            <a:headEnd/>
            <a:tailEnd/>
          </a:ln>
          <a:effectLst/>
        </p:spPr>
        <p:txBody>
          <a:bodyPr vert="horz" wrap="square" lIns="94348" tIns="47174" rIns="94348" bIns="47174" numCol="1" anchor="b" anchorCtr="0" compatLnSpc="1">
            <a:prstTxWarp prst="textNoShape">
              <a:avLst/>
            </a:prstTxWarp>
          </a:bodyPr>
          <a:lstStyle>
            <a:lvl1pPr defTabSz="942975">
              <a:defRPr sz="1200"/>
            </a:lvl1pPr>
          </a:lstStyle>
          <a:p>
            <a:endParaRPr lang="de-DE"/>
          </a:p>
        </p:txBody>
      </p:sp>
      <p:sp>
        <p:nvSpPr>
          <p:cNvPr id="8197" name="Rectangle 5"/>
          <p:cNvSpPr>
            <a:spLocks noGrp="1" noChangeArrowheads="1"/>
          </p:cNvSpPr>
          <p:nvPr>
            <p:ph type="sldNum" sz="quarter" idx="3"/>
          </p:nvPr>
        </p:nvSpPr>
        <p:spPr bwMode="auto">
          <a:xfrm>
            <a:off x="3903663" y="9142413"/>
            <a:ext cx="2984500" cy="481012"/>
          </a:xfrm>
          <a:prstGeom prst="rect">
            <a:avLst/>
          </a:prstGeom>
          <a:noFill/>
          <a:ln w="9525">
            <a:noFill/>
            <a:miter lim="800000"/>
            <a:headEnd/>
            <a:tailEnd/>
          </a:ln>
          <a:effectLst/>
        </p:spPr>
        <p:txBody>
          <a:bodyPr vert="horz" wrap="square" lIns="94348" tIns="47174" rIns="94348" bIns="47174" numCol="1" anchor="b" anchorCtr="0" compatLnSpc="1">
            <a:prstTxWarp prst="textNoShape">
              <a:avLst/>
            </a:prstTxWarp>
          </a:bodyPr>
          <a:lstStyle>
            <a:lvl1pPr algn="r" defTabSz="942975">
              <a:defRPr sz="1200"/>
            </a:lvl1pPr>
          </a:lstStyle>
          <a:p>
            <a:fld id="{FD760A10-92D6-E64E-83D4-602FD2599EA1}" type="slidenum">
              <a:rPr lang="de-DE"/>
              <a:pPr/>
              <a:t>‹Nr.›</a:t>
            </a:fld>
            <a:endParaRPr lang="de-DE"/>
          </a:p>
        </p:txBody>
      </p:sp>
    </p:spTree>
    <p:extLst>
      <p:ext uri="{BB962C8B-B14F-4D97-AF65-F5344CB8AC3E}">
        <p14:creationId xmlns:p14="http://schemas.microsoft.com/office/powerpoint/2010/main" val="4146506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84500" cy="481013"/>
          </a:xfrm>
          <a:prstGeom prst="rect">
            <a:avLst/>
          </a:prstGeom>
          <a:noFill/>
          <a:ln w="9525">
            <a:noFill/>
            <a:miter lim="800000"/>
            <a:headEnd/>
            <a:tailEnd/>
          </a:ln>
          <a:effectLst/>
        </p:spPr>
        <p:txBody>
          <a:bodyPr vert="horz" wrap="square" lIns="94348" tIns="47174" rIns="94348" bIns="47174" numCol="1" anchor="t" anchorCtr="0" compatLnSpc="1">
            <a:prstTxWarp prst="textNoShape">
              <a:avLst/>
            </a:prstTxWarp>
          </a:bodyPr>
          <a:lstStyle>
            <a:lvl1pPr defTabSz="942975">
              <a:defRPr sz="1200"/>
            </a:lvl1pPr>
          </a:lstStyle>
          <a:p>
            <a:endParaRPr lang="de-DE"/>
          </a:p>
        </p:txBody>
      </p:sp>
      <p:sp>
        <p:nvSpPr>
          <p:cNvPr id="4099" name="Rectangle 3"/>
          <p:cNvSpPr>
            <a:spLocks noGrp="1" noChangeArrowheads="1"/>
          </p:cNvSpPr>
          <p:nvPr>
            <p:ph type="dt" idx="1"/>
          </p:nvPr>
        </p:nvSpPr>
        <p:spPr bwMode="auto">
          <a:xfrm>
            <a:off x="3903663" y="0"/>
            <a:ext cx="2984500" cy="481013"/>
          </a:xfrm>
          <a:prstGeom prst="rect">
            <a:avLst/>
          </a:prstGeom>
          <a:noFill/>
          <a:ln w="9525">
            <a:noFill/>
            <a:miter lim="800000"/>
            <a:headEnd/>
            <a:tailEnd/>
          </a:ln>
          <a:effectLst/>
        </p:spPr>
        <p:txBody>
          <a:bodyPr vert="horz" wrap="square" lIns="94348" tIns="47174" rIns="94348" bIns="47174" numCol="1" anchor="t" anchorCtr="0" compatLnSpc="1">
            <a:prstTxWarp prst="textNoShape">
              <a:avLst/>
            </a:prstTxWarp>
          </a:bodyPr>
          <a:lstStyle>
            <a:lvl1pPr algn="r" defTabSz="942975">
              <a:defRPr sz="1200"/>
            </a:lvl1pPr>
          </a:lstStyle>
          <a:p>
            <a:endParaRPr lang="de-DE"/>
          </a:p>
        </p:txBody>
      </p:sp>
      <p:sp>
        <p:nvSpPr>
          <p:cNvPr id="4100" name="Rectangle 4"/>
          <p:cNvSpPr>
            <a:spLocks noGrp="1" noRot="1" noChangeAspect="1" noChangeArrowheads="1" noTextEdit="1"/>
          </p:cNvSpPr>
          <p:nvPr>
            <p:ph type="sldImg" idx="2"/>
          </p:nvPr>
        </p:nvSpPr>
        <p:spPr bwMode="auto">
          <a:xfrm>
            <a:off x="238125" y="722313"/>
            <a:ext cx="6411913" cy="3608387"/>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919163" y="4570413"/>
            <a:ext cx="5049837" cy="4330700"/>
          </a:xfrm>
          <a:prstGeom prst="rect">
            <a:avLst/>
          </a:prstGeom>
          <a:noFill/>
          <a:ln w="9525">
            <a:noFill/>
            <a:miter lim="800000"/>
            <a:headEnd/>
            <a:tailEnd/>
          </a:ln>
          <a:effectLst/>
        </p:spPr>
        <p:txBody>
          <a:bodyPr vert="horz" wrap="square" lIns="94348" tIns="47174" rIns="94348" bIns="47174" numCol="1" anchor="t" anchorCtr="0" compatLnSpc="1">
            <a:prstTxWarp prst="textNoShape">
              <a:avLst/>
            </a:prstTxWarp>
          </a:bodyPr>
          <a:lstStyle/>
          <a:p>
            <a:pPr lvl="0"/>
            <a:r>
              <a:rPr lang="de-DE"/>
              <a:t>Klicken Sie, um die Textformatierung des Masters zu bearbeiten.</a:t>
            </a:r>
          </a:p>
          <a:p>
            <a:pPr lvl="0"/>
            <a:r>
              <a:rPr lang="de-DE"/>
              <a:t>Zweite Ebene</a:t>
            </a:r>
          </a:p>
          <a:p>
            <a:pPr lvl="0"/>
            <a:r>
              <a:rPr lang="de-DE"/>
              <a:t>Dritte Ebene</a:t>
            </a:r>
          </a:p>
          <a:p>
            <a:pPr lvl="0"/>
            <a:r>
              <a:rPr lang="de-DE"/>
              <a:t>Vierte Ebene</a:t>
            </a:r>
          </a:p>
          <a:p>
            <a:pPr lvl="0"/>
            <a:r>
              <a:rPr lang="de-DE"/>
              <a:t>Fünfte Ebene</a:t>
            </a:r>
          </a:p>
        </p:txBody>
      </p:sp>
      <p:sp>
        <p:nvSpPr>
          <p:cNvPr id="4102" name="Rectangle 6"/>
          <p:cNvSpPr>
            <a:spLocks noGrp="1" noChangeArrowheads="1"/>
          </p:cNvSpPr>
          <p:nvPr>
            <p:ph type="ftr" sz="quarter" idx="4"/>
          </p:nvPr>
        </p:nvSpPr>
        <p:spPr bwMode="auto">
          <a:xfrm>
            <a:off x="0" y="9142413"/>
            <a:ext cx="2984500" cy="481012"/>
          </a:xfrm>
          <a:prstGeom prst="rect">
            <a:avLst/>
          </a:prstGeom>
          <a:noFill/>
          <a:ln w="9525">
            <a:noFill/>
            <a:miter lim="800000"/>
            <a:headEnd/>
            <a:tailEnd/>
          </a:ln>
          <a:effectLst/>
        </p:spPr>
        <p:txBody>
          <a:bodyPr vert="horz" wrap="square" lIns="94348" tIns="47174" rIns="94348" bIns="47174" numCol="1" anchor="b" anchorCtr="0" compatLnSpc="1">
            <a:prstTxWarp prst="textNoShape">
              <a:avLst/>
            </a:prstTxWarp>
          </a:bodyPr>
          <a:lstStyle>
            <a:lvl1pPr defTabSz="942975">
              <a:defRPr sz="1200"/>
            </a:lvl1pPr>
          </a:lstStyle>
          <a:p>
            <a:endParaRPr lang="de-DE"/>
          </a:p>
        </p:txBody>
      </p:sp>
      <p:sp>
        <p:nvSpPr>
          <p:cNvPr id="4103" name="Rectangle 7"/>
          <p:cNvSpPr>
            <a:spLocks noGrp="1" noChangeArrowheads="1"/>
          </p:cNvSpPr>
          <p:nvPr>
            <p:ph type="sldNum" sz="quarter" idx="5"/>
          </p:nvPr>
        </p:nvSpPr>
        <p:spPr bwMode="auto">
          <a:xfrm>
            <a:off x="3903663" y="9142413"/>
            <a:ext cx="2984500" cy="481012"/>
          </a:xfrm>
          <a:prstGeom prst="rect">
            <a:avLst/>
          </a:prstGeom>
          <a:noFill/>
          <a:ln w="9525">
            <a:noFill/>
            <a:miter lim="800000"/>
            <a:headEnd/>
            <a:tailEnd/>
          </a:ln>
          <a:effectLst/>
        </p:spPr>
        <p:txBody>
          <a:bodyPr vert="horz" wrap="square" lIns="94348" tIns="47174" rIns="94348" bIns="47174" numCol="1" anchor="b" anchorCtr="0" compatLnSpc="1">
            <a:prstTxWarp prst="textNoShape">
              <a:avLst/>
            </a:prstTxWarp>
          </a:bodyPr>
          <a:lstStyle>
            <a:lvl1pPr algn="r" defTabSz="942975">
              <a:defRPr sz="1200"/>
            </a:lvl1pPr>
          </a:lstStyle>
          <a:p>
            <a:fld id="{AB9EDB5D-BD4B-C740-8F6C-B28044BEA9E4}" type="slidenum">
              <a:rPr lang="de-DE"/>
              <a:pPr/>
              <a:t>‹Nr.›</a:t>
            </a:fld>
            <a:endParaRPr lang="de-DE"/>
          </a:p>
        </p:txBody>
      </p:sp>
    </p:spTree>
    <p:extLst>
      <p:ext uri="{BB962C8B-B14F-4D97-AF65-F5344CB8AC3E}">
        <p14:creationId xmlns:p14="http://schemas.microsoft.com/office/powerpoint/2010/main" val="1747213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ヒラギノ角ゴ Pro W3"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ヒラギノ角ゴ Pro W3"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ヒラギノ角ゴ Pro W3"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ヒラギノ角ゴ Pro W3"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Reduzieren auf eine konkrete Aufgabenstellung</a:t>
            </a:r>
          </a:p>
          <a:p>
            <a:endParaRPr lang="de-DE" dirty="0"/>
          </a:p>
          <a:p>
            <a:r>
              <a:rPr lang="de-DE" dirty="0"/>
              <a:t>Basierend von einer Molekülstruktur und weiterer Regeln neues Molekül mit neuen Eigenschaften erstellen (Synthese)</a:t>
            </a:r>
          </a:p>
          <a:p>
            <a:endParaRPr lang="de-DE" dirty="0"/>
          </a:p>
          <a:p>
            <a:r>
              <a:rPr lang="de-DE" sz="1200" b="0" i="0" kern="1200" dirty="0">
                <a:solidFill>
                  <a:schemeClr val="tx1"/>
                </a:solidFill>
                <a:effectLst/>
                <a:latin typeface="Arial" charset="0"/>
                <a:ea typeface="+mn-ea"/>
                <a:cs typeface="+mn-cs"/>
              </a:rPr>
              <a:t>1.) Molekülstruktur gegeben, gesucht: Eigenschaften der Struktur</a:t>
            </a:r>
          </a:p>
          <a:p>
            <a:r>
              <a:rPr lang="de-DE" sz="1200" b="0" i="0" kern="1200" dirty="0">
                <a:solidFill>
                  <a:schemeClr val="tx1"/>
                </a:solidFill>
                <a:effectLst/>
                <a:latin typeface="Arial" charset="0"/>
                <a:ea typeface="+mn-ea"/>
                <a:cs typeface="+mn-cs"/>
              </a:rPr>
              <a:t>2.) Unvollständige Molekülstruktur gegeben, gesucht: Ergänzen der Struktur, so dass sie bestimmte Eigenschaften aufweist (süß, flüssig, hygroskopisch, ...)</a:t>
            </a:r>
          </a:p>
          <a:p>
            <a:endParaRPr lang="de-DE" dirty="0"/>
          </a:p>
        </p:txBody>
      </p:sp>
      <p:sp>
        <p:nvSpPr>
          <p:cNvPr id="4" name="Foliennummernplatzhalter 3"/>
          <p:cNvSpPr>
            <a:spLocks noGrp="1"/>
          </p:cNvSpPr>
          <p:nvPr>
            <p:ph type="sldNum" sz="quarter" idx="5"/>
          </p:nvPr>
        </p:nvSpPr>
        <p:spPr/>
        <p:txBody>
          <a:bodyPr/>
          <a:lstStyle/>
          <a:p>
            <a:fld id="{AB9EDB5D-BD4B-C740-8F6C-B28044BEA9E4}" type="slidenum">
              <a:rPr lang="de-DE" smtClean="0"/>
              <a:pPr/>
              <a:t>30</a:t>
            </a:fld>
            <a:endParaRPr lang="de-DE"/>
          </a:p>
        </p:txBody>
      </p:sp>
    </p:spTree>
    <p:extLst>
      <p:ext uri="{BB962C8B-B14F-4D97-AF65-F5344CB8AC3E}">
        <p14:creationId xmlns:p14="http://schemas.microsoft.com/office/powerpoint/2010/main" val="2074382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576000" y="1052736"/>
            <a:ext cx="10992608" cy="5256584"/>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37"/>
          <p:cNvSpPr>
            <a:spLocks noGrp="1" noChangeArrowheads="1"/>
          </p:cNvSpPr>
          <p:nvPr>
            <p:ph type="title"/>
          </p:nvPr>
        </p:nvSpPr>
        <p:spPr bwMode="auto">
          <a:xfrm>
            <a:off x="576000" y="180000"/>
            <a:ext cx="7872875" cy="533400"/>
          </a:xfrm>
          <a:prstGeom prst="rect">
            <a:avLst/>
          </a:prstGeom>
          <a:noFill/>
          <a:ln>
            <a:noFill/>
          </a:ln>
          <a:effectLst/>
          <a:extLst>
            <a:ext uri="{909E8E84-426E-40DD-AFC4-6F175D3DCCD1}">
              <a14:hiddenFill xmlns:a14="http://schemas.microsoft.com/office/drawing/2010/main">
                <a:solidFill>
                  <a:srgbClr val="0000A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err="1"/>
              <a:t>Titelmaster</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FE1367-9E3D-40D1-85EE-D913570D390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AA6F519E-8EE9-4F8A-B58E-A2CED1AF3F7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52BF1006-B07E-4DB8-B360-145D4419CCC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D996BF8-798D-4FD5-9BAE-E6E37367A734}"/>
              </a:ext>
            </a:extLst>
          </p:cNvPr>
          <p:cNvSpPr>
            <a:spLocks noGrp="1"/>
          </p:cNvSpPr>
          <p:nvPr>
            <p:ph type="dt" sz="half" idx="10"/>
          </p:nvPr>
        </p:nvSpPr>
        <p:spPr>
          <a:xfrm>
            <a:off x="838200" y="6356350"/>
            <a:ext cx="2743200" cy="365125"/>
          </a:xfrm>
          <a:prstGeom prst="rect">
            <a:avLst/>
          </a:prstGeom>
        </p:spPr>
        <p:txBody>
          <a:bodyPr/>
          <a:lstStyle/>
          <a:p>
            <a:fld id="{822161A4-4481-4D19-BADA-0B6DC606ACC2}" type="datetime1">
              <a:rPr lang="de-DE" smtClean="0"/>
              <a:t>01.07.2022</a:t>
            </a:fld>
            <a:endParaRPr lang="de-DE"/>
          </a:p>
        </p:txBody>
      </p:sp>
      <p:sp>
        <p:nvSpPr>
          <p:cNvPr id="6" name="Fußzeilenplatzhalter 5">
            <a:extLst>
              <a:ext uri="{FF2B5EF4-FFF2-40B4-BE49-F238E27FC236}">
                <a16:creationId xmlns:a16="http://schemas.microsoft.com/office/drawing/2014/main" id="{5F4E44E2-7C47-4950-A487-4F92071009AB}"/>
              </a:ext>
            </a:extLst>
          </p:cNvPr>
          <p:cNvSpPr>
            <a:spLocks noGrp="1"/>
          </p:cNvSpPr>
          <p:nvPr>
            <p:ph type="ftr" sz="quarter" idx="11"/>
          </p:nvPr>
        </p:nvSpPr>
        <p:spPr>
          <a:xfrm>
            <a:off x="4038600" y="6356350"/>
            <a:ext cx="4114800" cy="365125"/>
          </a:xfrm>
          <a:prstGeom prst="rect">
            <a:avLst/>
          </a:prstGeom>
        </p:spPr>
        <p:txBody>
          <a:bodyPr/>
          <a:lstStyle/>
          <a:p>
            <a:endParaRPr lang="de-DE"/>
          </a:p>
        </p:txBody>
      </p:sp>
      <p:sp>
        <p:nvSpPr>
          <p:cNvPr id="7" name="Foliennummernplatzhalter 6">
            <a:extLst>
              <a:ext uri="{FF2B5EF4-FFF2-40B4-BE49-F238E27FC236}">
                <a16:creationId xmlns:a16="http://schemas.microsoft.com/office/drawing/2014/main" id="{50AF4C79-261D-42E6-92F7-2EC53DDE6B37}"/>
              </a:ext>
            </a:extLst>
          </p:cNvPr>
          <p:cNvSpPr>
            <a:spLocks noGrp="1"/>
          </p:cNvSpPr>
          <p:nvPr>
            <p:ph type="sldNum" sz="quarter" idx="12"/>
          </p:nvPr>
        </p:nvSpPr>
        <p:spPr>
          <a:xfrm>
            <a:off x="8610600" y="6356350"/>
            <a:ext cx="2743200" cy="365125"/>
          </a:xfrm>
          <a:prstGeom prst="rect">
            <a:avLst/>
          </a:prstGeom>
        </p:spPr>
        <p:txBody>
          <a:bodyPr/>
          <a:lstStyle/>
          <a:p>
            <a:fld id="{F5E43FF9-BC08-4508-B32D-B90C35D8F771}" type="slidenum">
              <a:rPr lang="de-DE" smtClean="0"/>
              <a:t>‹Nr.›</a:t>
            </a:fld>
            <a:endParaRPr lang="de-DE"/>
          </a:p>
        </p:txBody>
      </p:sp>
    </p:spTree>
    <p:extLst>
      <p:ext uri="{BB962C8B-B14F-4D97-AF65-F5344CB8AC3E}">
        <p14:creationId xmlns:p14="http://schemas.microsoft.com/office/powerpoint/2010/main" val="934808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DA52C5-F049-4C58-B107-CAEEF93ACE4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D4F6ED0A-77B6-451D-A593-F3A5F9BCFFE8}"/>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4A30746-D3AB-40FF-BBFD-37A0E45F5EC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FEF01F2-0B20-48F3-83D7-A6260B2C6047}"/>
              </a:ext>
            </a:extLst>
          </p:cNvPr>
          <p:cNvSpPr>
            <a:spLocks noGrp="1"/>
          </p:cNvSpPr>
          <p:nvPr>
            <p:ph type="dt" sz="half" idx="10"/>
          </p:nvPr>
        </p:nvSpPr>
        <p:spPr>
          <a:xfrm>
            <a:off x="838200" y="6356350"/>
            <a:ext cx="2743200" cy="365125"/>
          </a:xfrm>
          <a:prstGeom prst="rect">
            <a:avLst/>
          </a:prstGeom>
        </p:spPr>
        <p:txBody>
          <a:bodyPr/>
          <a:lstStyle/>
          <a:p>
            <a:fld id="{486746A5-0F15-4E8B-A528-A31E2B37FB3D}" type="datetime1">
              <a:rPr lang="de-DE" smtClean="0"/>
              <a:t>01.07.2022</a:t>
            </a:fld>
            <a:endParaRPr lang="de-DE"/>
          </a:p>
        </p:txBody>
      </p:sp>
      <p:sp>
        <p:nvSpPr>
          <p:cNvPr id="6" name="Fußzeilenplatzhalter 5">
            <a:extLst>
              <a:ext uri="{FF2B5EF4-FFF2-40B4-BE49-F238E27FC236}">
                <a16:creationId xmlns:a16="http://schemas.microsoft.com/office/drawing/2014/main" id="{50A64904-1D74-49D6-ADD4-62C035B0292F}"/>
              </a:ext>
            </a:extLst>
          </p:cNvPr>
          <p:cNvSpPr>
            <a:spLocks noGrp="1"/>
          </p:cNvSpPr>
          <p:nvPr>
            <p:ph type="ftr" sz="quarter" idx="11"/>
          </p:nvPr>
        </p:nvSpPr>
        <p:spPr>
          <a:xfrm>
            <a:off x="4038600" y="6356350"/>
            <a:ext cx="4114800" cy="365125"/>
          </a:xfrm>
          <a:prstGeom prst="rect">
            <a:avLst/>
          </a:prstGeom>
        </p:spPr>
        <p:txBody>
          <a:bodyPr/>
          <a:lstStyle/>
          <a:p>
            <a:endParaRPr lang="de-DE"/>
          </a:p>
        </p:txBody>
      </p:sp>
      <p:sp>
        <p:nvSpPr>
          <p:cNvPr id="7" name="Foliennummernplatzhalter 6">
            <a:extLst>
              <a:ext uri="{FF2B5EF4-FFF2-40B4-BE49-F238E27FC236}">
                <a16:creationId xmlns:a16="http://schemas.microsoft.com/office/drawing/2014/main" id="{C808647E-4030-4A33-A6F9-37CAF0E53B93}"/>
              </a:ext>
            </a:extLst>
          </p:cNvPr>
          <p:cNvSpPr>
            <a:spLocks noGrp="1"/>
          </p:cNvSpPr>
          <p:nvPr>
            <p:ph type="sldNum" sz="quarter" idx="12"/>
          </p:nvPr>
        </p:nvSpPr>
        <p:spPr>
          <a:xfrm>
            <a:off x="8610600" y="6356350"/>
            <a:ext cx="2743200" cy="365125"/>
          </a:xfrm>
          <a:prstGeom prst="rect">
            <a:avLst/>
          </a:prstGeom>
        </p:spPr>
        <p:txBody>
          <a:bodyPr/>
          <a:lstStyle/>
          <a:p>
            <a:fld id="{F5E43FF9-BC08-4508-B32D-B90C35D8F771}" type="slidenum">
              <a:rPr lang="de-DE" smtClean="0"/>
              <a:t>‹Nr.›</a:t>
            </a:fld>
            <a:endParaRPr lang="de-DE"/>
          </a:p>
        </p:txBody>
      </p:sp>
    </p:spTree>
    <p:extLst>
      <p:ext uri="{BB962C8B-B14F-4D97-AF65-F5344CB8AC3E}">
        <p14:creationId xmlns:p14="http://schemas.microsoft.com/office/powerpoint/2010/main" val="1398459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743C4E-5F2A-4B4B-BF44-9A77B46B3CE4}"/>
              </a:ext>
            </a:extLst>
          </p:cNvPr>
          <p:cNvSpPr>
            <a:spLocks noGrp="1"/>
          </p:cNvSpPr>
          <p:nvPr>
            <p:ph type="title"/>
          </p:nvPr>
        </p:nvSpPr>
        <p:spPr>
          <a:xfrm>
            <a:off x="838200" y="365125"/>
            <a:ext cx="10515600" cy="1325563"/>
          </a:xfrm>
          <a:prstGeom prst="rect">
            <a:avLst/>
          </a:prstGeom>
        </p:spPr>
        <p:txBody>
          <a:bodyPr/>
          <a:lstStyle/>
          <a:p>
            <a:r>
              <a:rPr lang="de-DE"/>
              <a:t>Mastertitelformat bearbeiten</a:t>
            </a:r>
          </a:p>
        </p:txBody>
      </p:sp>
      <p:sp>
        <p:nvSpPr>
          <p:cNvPr id="3" name="Vertikaler Textplatzhalter 2">
            <a:extLst>
              <a:ext uri="{FF2B5EF4-FFF2-40B4-BE49-F238E27FC236}">
                <a16:creationId xmlns:a16="http://schemas.microsoft.com/office/drawing/2014/main" id="{0431F419-5234-443B-B415-E6B3FCDEA996}"/>
              </a:ext>
            </a:extLst>
          </p:cNvPr>
          <p:cNvSpPr>
            <a:spLocks noGrp="1"/>
          </p:cNvSpPr>
          <p:nvPr>
            <p:ph type="body" orient="vert" idx="1"/>
          </p:nvPr>
        </p:nvSpPr>
        <p:spPr>
          <a:xfrm>
            <a:off x="838200" y="1825625"/>
            <a:ext cx="10515600" cy="4351338"/>
          </a:xfrm>
          <a:prstGeom prst="rect">
            <a:avLst/>
          </a:prstGeo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8C866B7-0154-4B63-8085-5F4DF6EB6CA5}"/>
              </a:ext>
            </a:extLst>
          </p:cNvPr>
          <p:cNvSpPr>
            <a:spLocks noGrp="1"/>
          </p:cNvSpPr>
          <p:nvPr>
            <p:ph type="dt" sz="half" idx="10"/>
          </p:nvPr>
        </p:nvSpPr>
        <p:spPr>
          <a:xfrm>
            <a:off x="838200" y="6356350"/>
            <a:ext cx="2743200" cy="365125"/>
          </a:xfrm>
          <a:prstGeom prst="rect">
            <a:avLst/>
          </a:prstGeom>
        </p:spPr>
        <p:txBody>
          <a:bodyPr/>
          <a:lstStyle/>
          <a:p>
            <a:fld id="{BD6A5FB4-53D3-42F4-A8F2-4B1FDB1B077D}" type="datetime1">
              <a:rPr lang="de-DE" smtClean="0"/>
              <a:t>01.07.2022</a:t>
            </a:fld>
            <a:endParaRPr lang="de-DE"/>
          </a:p>
        </p:txBody>
      </p:sp>
      <p:sp>
        <p:nvSpPr>
          <p:cNvPr id="5" name="Fußzeilenplatzhalter 4">
            <a:extLst>
              <a:ext uri="{FF2B5EF4-FFF2-40B4-BE49-F238E27FC236}">
                <a16:creationId xmlns:a16="http://schemas.microsoft.com/office/drawing/2014/main" id="{C5FFC7B7-B426-4BB5-994A-B7009FF82761}"/>
              </a:ext>
            </a:extLst>
          </p:cNvPr>
          <p:cNvSpPr>
            <a:spLocks noGrp="1"/>
          </p:cNvSpPr>
          <p:nvPr>
            <p:ph type="ftr" sz="quarter" idx="11"/>
          </p:nvPr>
        </p:nvSpPr>
        <p:spPr>
          <a:xfrm>
            <a:off x="4038600" y="6356350"/>
            <a:ext cx="4114800" cy="365125"/>
          </a:xfrm>
          <a:prstGeom prst="rect">
            <a:avLst/>
          </a:prstGeom>
        </p:spPr>
        <p:txBody>
          <a:bodyPr/>
          <a:lstStyle/>
          <a:p>
            <a:endParaRPr lang="de-DE"/>
          </a:p>
        </p:txBody>
      </p:sp>
      <p:sp>
        <p:nvSpPr>
          <p:cNvPr id="6" name="Foliennummernplatzhalter 5">
            <a:extLst>
              <a:ext uri="{FF2B5EF4-FFF2-40B4-BE49-F238E27FC236}">
                <a16:creationId xmlns:a16="http://schemas.microsoft.com/office/drawing/2014/main" id="{E1908C8F-226B-4EA8-8287-648C742C4BFC}"/>
              </a:ext>
            </a:extLst>
          </p:cNvPr>
          <p:cNvSpPr>
            <a:spLocks noGrp="1"/>
          </p:cNvSpPr>
          <p:nvPr>
            <p:ph type="sldNum" sz="quarter" idx="12"/>
          </p:nvPr>
        </p:nvSpPr>
        <p:spPr>
          <a:xfrm>
            <a:off x="8610600" y="6356350"/>
            <a:ext cx="2743200" cy="365125"/>
          </a:xfrm>
          <a:prstGeom prst="rect">
            <a:avLst/>
          </a:prstGeom>
        </p:spPr>
        <p:txBody>
          <a:bodyPr/>
          <a:lstStyle/>
          <a:p>
            <a:fld id="{F5E43FF9-BC08-4508-B32D-B90C35D8F771}" type="slidenum">
              <a:rPr lang="de-DE" smtClean="0"/>
              <a:t>‹Nr.›</a:t>
            </a:fld>
            <a:endParaRPr lang="de-DE"/>
          </a:p>
        </p:txBody>
      </p:sp>
    </p:spTree>
    <p:extLst>
      <p:ext uri="{BB962C8B-B14F-4D97-AF65-F5344CB8AC3E}">
        <p14:creationId xmlns:p14="http://schemas.microsoft.com/office/powerpoint/2010/main" val="6973344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CC4A2F73-B6CC-41EF-AA73-E29B797831E5}"/>
              </a:ext>
            </a:extLst>
          </p:cNvPr>
          <p:cNvSpPr>
            <a:spLocks noGrp="1"/>
          </p:cNvSpPr>
          <p:nvPr>
            <p:ph type="title" orient="vert"/>
          </p:nvPr>
        </p:nvSpPr>
        <p:spPr>
          <a:xfrm>
            <a:off x="8724900" y="365125"/>
            <a:ext cx="2628900" cy="5811838"/>
          </a:xfrm>
          <a:prstGeom prst="rect">
            <a:avLst/>
          </a:prstGeo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3F2D87A4-3106-4D1D-B5C3-6C7A873D920D}"/>
              </a:ext>
            </a:extLst>
          </p:cNvPr>
          <p:cNvSpPr>
            <a:spLocks noGrp="1"/>
          </p:cNvSpPr>
          <p:nvPr>
            <p:ph type="body" orient="vert" idx="1"/>
          </p:nvPr>
        </p:nvSpPr>
        <p:spPr>
          <a:xfrm>
            <a:off x="838200" y="365125"/>
            <a:ext cx="7734300" cy="5811838"/>
          </a:xfrm>
          <a:prstGeom prst="rect">
            <a:avLst/>
          </a:prstGeo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E076707-346E-433D-AEA8-EB68D4121185}"/>
              </a:ext>
            </a:extLst>
          </p:cNvPr>
          <p:cNvSpPr>
            <a:spLocks noGrp="1"/>
          </p:cNvSpPr>
          <p:nvPr>
            <p:ph type="dt" sz="half" idx="10"/>
          </p:nvPr>
        </p:nvSpPr>
        <p:spPr>
          <a:xfrm>
            <a:off x="838200" y="6356350"/>
            <a:ext cx="2743200" cy="365125"/>
          </a:xfrm>
          <a:prstGeom prst="rect">
            <a:avLst/>
          </a:prstGeom>
        </p:spPr>
        <p:txBody>
          <a:bodyPr/>
          <a:lstStyle/>
          <a:p>
            <a:fld id="{1C264CEF-BC2A-4C4F-8AB0-0F766C7B9A9C}" type="datetime1">
              <a:rPr lang="de-DE" smtClean="0"/>
              <a:t>01.07.2022</a:t>
            </a:fld>
            <a:endParaRPr lang="de-DE"/>
          </a:p>
        </p:txBody>
      </p:sp>
      <p:sp>
        <p:nvSpPr>
          <p:cNvPr id="5" name="Fußzeilenplatzhalter 4">
            <a:extLst>
              <a:ext uri="{FF2B5EF4-FFF2-40B4-BE49-F238E27FC236}">
                <a16:creationId xmlns:a16="http://schemas.microsoft.com/office/drawing/2014/main" id="{1300F313-F50F-449C-B9CA-E8C548D380C9}"/>
              </a:ext>
            </a:extLst>
          </p:cNvPr>
          <p:cNvSpPr>
            <a:spLocks noGrp="1"/>
          </p:cNvSpPr>
          <p:nvPr>
            <p:ph type="ftr" sz="quarter" idx="11"/>
          </p:nvPr>
        </p:nvSpPr>
        <p:spPr>
          <a:xfrm>
            <a:off x="4038600" y="6356350"/>
            <a:ext cx="4114800" cy="365125"/>
          </a:xfrm>
          <a:prstGeom prst="rect">
            <a:avLst/>
          </a:prstGeom>
        </p:spPr>
        <p:txBody>
          <a:bodyPr/>
          <a:lstStyle/>
          <a:p>
            <a:endParaRPr lang="de-DE"/>
          </a:p>
        </p:txBody>
      </p:sp>
      <p:sp>
        <p:nvSpPr>
          <p:cNvPr id="6" name="Foliennummernplatzhalter 5">
            <a:extLst>
              <a:ext uri="{FF2B5EF4-FFF2-40B4-BE49-F238E27FC236}">
                <a16:creationId xmlns:a16="http://schemas.microsoft.com/office/drawing/2014/main" id="{BFFA3560-CFC6-4332-8A93-EDEEB260B68D}"/>
              </a:ext>
            </a:extLst>
          </p:cNvPr>
          <p:cNvSpPr>
            <a:spLocks noGrp="1"/>
          </p:cNvSpPr>
          <p:nvPr>
            <p:ph type="sldNum" sz="quarter" idx="12"/>
          </p:nvPr>
        </p:nvSpPr>
        <p:spPr>
          <a:xfrm>
            <a:off x="8610600" y="6356350"/>
            <a:ext cx="2743200" cy="365125"/>
          </a:xfrm>
          <a:prstGeom prst="rect">
            <a:avLst/>
          </a:prstGeom>
        </p:spPr>
        <p:txBody>
          <a:bodyPr/>
          <a:lstStyle/>
          <a:p>
            <a:fld id="{F5E43FF9-BC08-4508-B32D-B90C35D8F771}" type="slidenum">
              <a:rPr lang="de-DE" smtClean="0"/>
              <a:t>‹Nr.›</a:t>
            </a:fld>
            <a:endParaRPr lang="de-DE"/>
          </a:p>
        </p:txBody>
      </p:sp>
    </p:spTree>
    <p:extLst>
      <p:ext uri="{BB962C8B-B14F-4D97-AF65-F5344CB8AC3E}">
        <p14:creationId xmlns:p14="http://schemas.microsoft.com/office/powerpoint/2010/main" val="2654207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Diagramm">
    <p:spTree>
      <p:nvGrpSpPr>
        <p:cNvPr id="1" name=""/>
        <p:cNvGrpSpPr/>
        <p:nvPr/>
      </p:nvGrpSpPr>
      <p:grpSpPr>
        <a:xfrm>
          <a:off x="0" y="0"/>
          <a:ext cx="0" cy="0"/>
          <a:chOff x="0" y="0"/>
          <a:chExt cx="0" cy="0"/>
        </a:xfrm>
      </p:grpSpPr>
      <p:sp>
        <p:nvSpPr>
          <p:cNvPr id="3" name="Diagrammplatzhalter 2"/>
          <p:cNvSpPr>
            <a:spLocks noGrp="1"/>
          </p:cNvSpPr>
          <p:nvPr>
            <p:ph type="chart" idx="1"/>
          </p:nvPr>
        </p:nvSpPr>
        <p:spPr>
          <a:xfrm>
            <a:off x="576000" y="1052736"/>
            <a:ext cx="10992608" cy="5256584"/>
          </a:xfrm>
          <a:prstGeom prst="rect">
            <a:avLst/>
          </a:prstGeom>
        </p:spPr>
        <p:txBody>
          <a:bodyPr/>
          <a:lstStyle/>
          <a:p>
            <a:endParaRPr lang="de-DE" dirty="0"/>
          </a:p>
        </p:txBody>
      </p:sp>
      <p:sp>
        <p:nvSpPr>
          <p:cNvPr id="4" name="Rectangle 37"/>
          <p:cNvSpPr>
            <a:spLocks noGrp="1" noChangeArrowheads="1"/>
          </p:cNvSpPr>
          <p:nvPr>
            <p:ph type="title"/>
          </p:nvPr>
        </p:nvSpPr>
        <p:spPr bwMode="auto">
          <a:xfrm>
            <a:off x="576000" y="180000"/>
            <a:ext cx="7872875" cy="533400"/>
          </a:xfrm>
          <a:prstGeom prst="rect">
            <a:avLst/>
          </a:prstGeom>
          <a:noFill/>
          <a:ln>
            <a:noFill/>
          </a:ln>
          <a:effectLst/>
          <a:extLst>
            <a:ext uri="{909E8E84-426E-40DD-AFC4-6F175D3DCCD1}">
              <a14:hiddenFill xmlns:a14="http://schemas.microsoft.com/office/drawing/2010/main">
                <a:solidFill>
                  <a:srgbClr val="0000A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err="1"/>
              <a:t>Titelmaster</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8C4A28-FE3C-4B9D-BC39-3F62381C212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B213FDC3-749E-4DEF-AF18-896D4361254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A2EFA48D-2003-430B-86FD-655F68525F44}"/>
              </a:ext>
            </a:extLst>
          </p:cNvPr>
          <p:cNvSpPr>
            <a:spLocks noGrp="1"/>
          </p:cNvSpPr>
          <p:nvPr>
            <p:ph type="dt" sz="half" idx="10"/>
          </p:nvPr>
        </p:nvSpPr>
        <p:spPr>
          <a:xfrm>
            <a:off x="838200" y="6356350"/>
            <a:ext cx="2743200" cy="365125"/>
          </a:xfrm>
          <a:prstGeom prst="rect">
            <a:avLst/>
          </a:prstGeom>
        </p:spPr>
        <p:txBody>
          <a:bodyPr/>
          <a:lstStyle/>
          <a:p>
            <a:fld id="{51B04B8A-A3D9-47F8-B36E-727BE06DA953}" type="datetime1">
              <a:rPr lang="de-DE" smtClean="0"/>
              <a:t>01.07.2022</a:t>
            </a:fld>
            <a:endParaRPr lang="de-DE"/>
          </a:p>
        </p:txBody>
      </p:sp>
      <p:sp>
        <p:nvSpPr>
          <p:cNvPr id="5" name="Fußzeilenplatzhalter 4">
            <a:extLst>
              <a:ext uri="{FF2B5EF4-FFF2-40B4-BE49-F238E27FC236}">
                <a16:creationId xmlns:a16="http://schemas.microsoft.com/office/drawing/2014/main" id="{F6FBB9BE-D17B-4756-9E40-14B4D819DFEA}"/>
              </a:ext>
            </a:extLst>
          </p:cNvPr>
          <p:cNvSpPr>
            <a:spLocks noGrp="1"/>
          </p:cNvSpPr>
          <p:nvPr>
            <p:ph type="ftr" sz="quarter" idx="11"/>
          </p:nvPr>
        </p:nvSpPr>
        <p:spPr>
          <a:xfrm>
            <a:off x="4038600" y="6356350"/>
            <a:ext cx="4114800" cy="365125"/>
          </a:xfrm>
          <a:prstGeom prst="rect">
            <a:avLst/>
          </a:prstGeom>
        </p:spPr>
        <p:txBody>
          <a:bodyPr/>
          <a:lstStyle/>
          <a:p>
            <a:endParaRPr lang="de-DE"/>
          </a:p>
        </p:txBody>
      </p:sp>
      <p:sp>
        <p:nvSpPr>
          <p:cNvPr id="6" name="Foliennummernplatzhalter 5">
            <a:extLst>
              <a:ext uri="{FF2B5EF4-FFF2-40B4-BE49-F238E27FC236}">
                <a16:creationId xmlns:a16="http://schemas.microsoft.com/office/drawing/2014/main" id="{316ED015-1BC4-4A46-800F-D0E68E7AC2B0}"/>
              </a:ext>
            </a:extLst>
          </p:cNvPr>
          <p:cNvSpPr>
            <a:spLocks noGrp="1"/>
          </p:cNvSpPr>
          <p:nvPr>
            <p:ph type="sldNum" sz="quarter" idx="12"/>
          </p:nvPr>
        </p:nvSpPr>
        <p:spPr>
          <a:xfrm>
            <a:off x="8610600" y="6356350"/>
            <a:ext cx="2743200" cy="365125"/>
          </a:xfrm>
          <a:prstGeom prst="rect">
            <a:avLst/>
          </a:prstGeom>
        </p:spPr>
        <p:txBody>
          <a:bodyPr/>
          <a:lstStyle/>
          <a:p>
            <a:fld id="{F5E43FF9-BC08-4508-B32D-B90C35D8F771}" type="slidenum">
              <a:rPr lang="de-DE" smtClean="0"/>
              <a:t>‹Nr.›</a:t>
            </a:fld>
            <a:endParaRPr lang="de-DE"/>
          </a:p>
        </p:txBody>
      </p:sp>
    </p:spTree>
    <p:extLst>
      <p:ext uri="{BB962C8B-B14F-4D97-AF65-F5344CB8AC3E}">
        <p14:creationId xmlns:p14="http://schemas.microsoft.com/office/powerpoint/2010/main" val="222651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537B98-6330-45DD-8EE8-29E08BA83889}"/>
              </a:ext>
            </a:extLst>
          </p:cNvPr>
          <p:cNvSpPr>
            <a:spLocks noGrp="1"/>
          </p:cNvSpPr>
          <p:nvPr>
            <p:ph type="title"/>
          </p:nvPr>
        </p:nvSpPr>
        <p:spPr>
          <a:xfrm>
            <a:off x="838200" y="365125"/>
            <a:ext cx="10515600" cy="1325563"/>
          </a:xfrm>
          <a:prstGeom prst="rect">
            <a:avLst/>
          </a:prstGeom>
        </p:spPr>
        <p:txBody>
          <a:bodyPr/>
          <a:lstStyle/>
          <a:p>
            <a:r>
              <a:rPr lang="de-DE"/>
              <a:t>Mastertitelformat bearbeiten</a:t>
            </a:r>
          </a:p>
        </p:txBody>
      </p:sp>
      <p:sp>
        <p:nvSpPr>
          <p:cNvPr id="3" name="Inhaltsplatzhalter 2">
            <a:extLst>
              <a:ext uri="{FF2B5EF4-FFF2-40B4-BE49-F238E27FC236}">
                <a16:creationId xmlns:a16="http://schemas.microsoft.com/office/drawing/2014/main" id="{E4276E0F-7B90-4483-A434-F06D9AE6364A}"/>
              </a:ext>
            </a:extLst>
          </p:cNvPr>
          <p:cNvSpPr>
            <a:spLocks noGrp="1"/>
          </p:cNvSpPr>
          <p:nvPr>
            <p:ph idx="1"/>
          </p:nvPr>
        </p:nvSpPr>
        <p:spPr>
          <a:xfrm>
            <a:off x="838200" y="1825625"/>
            <a:ext cx="10515600" cy="4351338"/>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E487176-2F25-47DF-9811-A87B9566A9C2}"/>
              </a:ext>
            </a:extLst>
          </p:cNvPr>
          <p:cNvSpPr>
            <a:spLocks noGrp="1"/>
          </p:cNvSpPr>
          <p:nvPr>
            <p:ph type="dt" sz="half" idx="10"/>
          </p:nvPr>
        </p:nvSpPr>
        <p:spPr>
          <a:xfrm>
            <a:off x="838200" y="6356350"/>
            <a:ext cx="2743200" cy="365125"/>
          </a:xfrm>
          <a:prstGeom prst="rect">
            <a:avLst/>
          </a:prstGeom>
        </p:spPr>
        <p:txBody>
          <a:bodyPr/>
          <a:lstStyle/>
          <a:p>
            <a:fld id="{1E5DC349-F513-42B9-BC62-0926AC33B29B}" type="datetime1">
              <a:rPr lang="de-DE" smtClean="0"/>
              <a:t>01.07.2022</a:t>
            </a:fld>
            <a:endParaRPr lang="de-DE"/>
          </a:p>
        </p:txBody>
      </p:sp>
      <p:sp>
        <p:nvSpPr>
          <p:cNvPr id="5" name="Fußzeilenplatzhalter 4">
            <a:extLst>
              <a:ext uri="{FF2B5EF4-FFF2-40B4-BE49-F238E27FC236}">
                <a16:creationId xmlns:a16="http://schemas.microsoft.com/office/drawing/2014/main" id="{EAA3366F-8321-4395-B262-3312F51209C0}"/>
              </a:ext>
            </a:extLst>
          </p:cNvPr>
          <p:cNvSpPr>
            <a:spLocks noGrp="1"/>
          </p:cNvSpPr>
          <p:nvPr>
            <p:ph type="ftr" sz="quarter" idx="11"/>
          </p:nvPr>
        </p:nvSpPr>
        <p:spPr>
          <a:xfrm>
            <a:off x="4038600" y="6356350"/>
            <a:ext cx="4114800" cy="365125"/>
          </a:xfrm>
          <a:prstGeom prst="rect">
            <a:avLst/>
          </a:prstGeom>
        </p:spPr>
        <p:txBody>
          <a:bodyPr/>
          <a:lstStyle/>
          <a:p>
            <a:endParaRPr lang="de-DE"/>
          </a:p>
        </p:txBody>
      </p:sp>
      <p:sp>
        <p:nvSpPr>
          <p:cNvPr id="6" name="Foliennummernplatzhalter 5">
            <a:extLst>
              <a:ext uri="{FF2B5EF4-FFF2-40B4-BE49-F238E27FC236}">
                <a16:creationId xmlns:a16="http://schemas.microsoft.com/office/drawing/2014/main" id="{4C58992E-C6CC-4CA7-A1B8-E2E58340F773}"/>
              </a:ext>
            </a:extLst>
          </p:cNvPr>
          <p:cNvSpPr>
            <a:spLocks noGrp="1"/>
          </p:cNvSpPr>
          <p:nvPr>
            <p:ph type="sldNum" sz="quarter" idx="12"/>
          </p:nvPr>
        </p:nvSpPr>
        <p:spPr>
          <a:xfrm>
            <a:off x="8610600" y="6356350"/>
            <a:ext cx="2743200" cy="365125"/>
          </a:xfrm>
          <a:prstGeom prst="rect">
            <a:avLst/>
          </a:prstGeom>
        </p:spPr>
        <p:txBody>
          <a:bodyPr/>
          <a:lstStyle/>
          <a:p>
            <a:fld id="{F5E43FF9-BC08-4508-B32D-B90C35D8F771}" type="slidenum">
              <a:rPr lang="de-DE" smtClean="0"/>
              <a:t>‹Nr.›</a:t>
            </a:fld>
            <a:endParaRPr lang="de-DE"/>
          </a:p>
        </p:txBody>
      </p:sp>
    </p:spTree>
    <p:extLst>
      <p:ext uri="{BB962C8B-B14F-4D97-AF65-F5344CB8AC3E}">
        <p14:creationId xmlns:p14="http://schemas.microsoft.com/office/powerpoint/2010/main" val="3279706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835C4D-DA87-4FD9-BDFA-E34B229C33E8}"/>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FF432578-0BA3-4445-9C76-06221E34C3D8}"/>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E5F204BD-6E76-4923-8D1F-B11BAA4CBE49}"/>
              </a:ext>
            </a:extLst>
          </p:cNvPr>
          <p:cNvSpPr>
            <a:spLocks noGrp="1"/>
          </p:cNvSpPr>
          <p:nvPr>
            <p:ph type="dt" sz="half" idx="10"/>
          </p:nvPr>
        </p:nvSpPr>
        <p:spPr>
          <a:xfrm>
            <a:off x="838200" y="6356350"/>
            <a:ext cx="2743200" cy="365125"/>
          </a:xfrm>
          <a:prstGeom prst="rect">
            <a:avLst/>
          </a:prstGeom>
        </p:spPr>
        <p:txBody>
          <a:bodyPr/>
          <a:lstStyle/>
          <a:p>
            <a:fld id="{B466561B-8590-4FC2-ACBE-72E43704D17D}" type="datetime1">
              <a:rPr lang="de-DE" smtClean="0"/>
              <a:t>01.07.2022</a:t>
            </a:fld>
            <a:endParaRPr lang="de-DE"/>
          </a:p>
        </p:txBody>
      </p:sp>
      <p:sp>
        <p:nvSpPr>
          <p:cNvPr id="5" name="Fußzeilenplatzhalter 4">
            <a:extLst>
              <a:ext uri="{FF2B5EF4-FFF2-40B4-BE49-F238E27FC236}">
                <a16:creationId xmlns:a16="http://schemas.microsoft.com/office/drawing/2014/main" id="{4B99F5AB-B897-4212-BB4B-4791E61EFBEC}"/>
              </a:ext>
            </a:extLst>
          </p:cNvPr>
          <p:cNvSpPr>
            <a:spLocks noGrp="1"/>
          </p:cNvSpPr>
          <p:nvPr>
            <p:ph type="ftr" sz="quarter" idx="11"/>
          </p:nvPr>
        </p:nvSpPr>
        <p:spPr>
          <a:xfrm>
            <a:off x="4038600" y="6356350"/>
            <a:ext cx="4114800" cy="365125"/>
          </a:xfrm>
          <a:prstGeom prst="rect">
            <a:avLst/>
          </a:prstGeom>
        </p:spPr>
        <p:txBody>
          <a:bodyPr/>
          <a:lstStyle/>
          <a:p>
            <a:endParaRPr lang="de-DE"/>
          </a:p>
        </p:txBody>
      </p:sp>
      <p:sp>
        <p:nvSpPr>
          <p:cNvPr id="6" name="Foliennummernplatzhalter 5">
            <a:extLst>
              <a:ext uri="{FF2B5EF4-FFF2-40B4-BE49-F238E27FC236}">
                <a16:creationId xmlns:a16="http://schemas.microsoft.com/office/drawing/2014/main" id="{84E5E8D1-AA44-444B-B77B-9A384417BF3C}"/>
              </a:ext>
            </a:extLst>
          </p:cNvPr>
          <p:cNvSpPr>
            <a:spLocks noGrp="1"/>
          </p:cNvSpPr>
          <p:nvPr>
            <p:ph type="sldNum" sz="quarter" idx="12"/>
          </p:nvPr>
        </p:nvSpPr>
        <p:spPr>
          <a:xfrm>
            <a:off x="8610600" y="6356350"/>
            <a:ext cx="2743200" cy="365125"/>
          </a:xfrm>
          <a:prstGeom prst="rect">
            <a:avLst/>
          </a:prstGeom>
        </p:spPr>
        <p:txBody>
          <a:bodyPr/>
          <a:lstStyle/>
          <a:p>
            <a:fld id="{F5E43FF9-BC08-4508-B32D-B90C35D8F771}" type="slidenum">
              <a:rPr lang="de-DE" smtClean="0"/>
              <a:t>‹Nr.›</a:t>
            </a:fld>
            <a:endParaRPr lang="de-DE"/>
          </a:p>
        </p:txBody>
      </p:sp>
    </p:spTree>
    <p:extLst>
      <p:ext uri="{BB962C8B-B14F-4D97-AF65-F5344CB8AC3E}">
        <p14:creationId xmlns:p14="http://schemas.microsoft.com/office/powerpoint/2010/main" val="2061305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00FBCD-67C3-4321-9090-30793ABAA78D}"/>
              </a:ext>
            </a:extLst>
          </p:cNvPr>
          <p:cNvSpPr>
            <a:spLocks noGrp="1"/>
          </p:cNvSpPr>
          <p:nvPr>
            <p:ph type="title"/>
          </p:nvPr>
        </p:nvSpPr>
        <p:spPr>
          <a:xfrm>
            <a:off x="838200" y="365125"/>
            <a:ext cx="10515600" cy="1325563"/>
          </a:xfrm>
          <a:prstGeom prst="rect">
            <a:avLst/>
          </a:prstGeom>
        </p:spPr>
        <p:txBody>
          <a:bodyPr/>
          <a:lstStyle/>
          <a:p>
            <a:r>
              <a:rPr lang="de-DE"/>
              <a:t>Mastertitelformat bearbeiten</a:t>
            </a:r>
          </a:p>
        </p:txBody>
      </p:sp>
      <p:sp>
        <p:nvSpPr>
          <p:cNvPr id="3" name="Inhaltsplatzhalter 2">
            <a:extLst>
              <a:ext uri="{FF2B5EF4-FFF2-40B4-BE49-F238E27FC236}">
                <a16:creationId xmlns:a16="http://schemas.microsoft.com/office/drawing/2014/main" id="{8BC9B9A5-263A-455F-84A8-E4A190A76192}"/>
              </a:ext>
            </a:extLst>
          </p:cNvPr>
          <p:cNvSpPr>
            <a:spLocks noGrp="1"/>
          </p:cNvSpPr>
          <p:nvPr>
            <p:ph sz="half" idx="1"/>
          </p:nvPr>
        </p:nvSpPr>
        <p:spPr>
          <a:xfrm>
            <a:off x="838200" y="1825625"/>
            <a:ext cx="5181600" cy="4351338"/>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B39154AE-8C16-46E8-BF6A-894F74DCFC5A}"/>
              </a:ext>
            </a:extLst>
          </p:cNvPr>
          <p:cNvSpPr>
            <a:spLocks noGrp="1"/>
          </p:cNvSpPr>
          <p:nvPr>
            <p:ph sz="half" idx="2"/>
          </p:nvPr>
        </p:nvSpPr>
        <p:spPr>
          <a:xfrm>
            <a:off x="6172200" y="1825625"/>
            <a:ext cx="5181600" cy="4351338"/>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21E71431-B142-4583-99FA-B113C1C0C407}"/>
              </a:ext>
            </a:extLst>
          </p:cNvPr>
          <p:cNvSpPr>
            <a:spLocks noGrp="1"/>
          </p:cNvSpPr>
          <p:nvPr>
            <p:ph type="dt" sz="half" idx="10"/>
          </p:nvPr>
        </p:nvSpPr>
        <p:spPr>
          <a:xfrm>
            <a:off x="838200" y="6356350"/>
            <a:ext cx="2743200" cy="365125"/>
          </a:xfrm>
          <a:prstGeom prst="rect">
            <a:avLst/>
          </a:prstGeom>
        </p:spPr>
        <p:txBody>
          <a:bodyPr/>
          <a:lstStyle/>
          <a:p>
            <a:fld id="{7BB5FBBF-2F4C-4D60-902F-2249C8065703}" type="datetime1">
              <a:rPr lang="de-DE" smtClean="0"/>
              <a:t>01.07.2022</a:t>
            </a:fld>
            <a:endParaRPr lang="de-DE"/>
          </a:p>
        </p:txBody>
      </p:sp>
      <p:sp>
        <p:nvSpPr>
          <p:cNvPr id="6" name="Fußzeilenplatzhalter 5">
            <a:extLst>
              <a:ext uri="{FF2B5EF4-FFF2-40B4-BE49-F238E27FC236}">
                <a16:creationId xmlns:a16="http://schemas.microsoft.com/office/drawing/2014/main" id="{A2760D36-F2E1-4DEC-9BFC-C9FF3B4D4B28}"/>
              </a:ext>
            </a:extLst>
          </p:cNvPr>
          <p:cNvSpPr>
            <a:spLocks noGrp="1"/>
          </p:cNvSpPr>
          <p:nvPr>
            <p:ph type="ftr" sz="quarter" idx="11"/>
          </p:nvPr>
        </p:nvSpPr>
        <p:spPr>
          <a:xfrm>
            <a:off x="4038600" y="6356350"/>
            <a:ext cx="4114800" cy="365125"/>
          </a:xfrm>
          <a:prstGeom prst="rect">
            <a:avLst/>
          </a:prstGeom>
        </p:spPr>
        <p:txBody>
          <a:bodyPr/>
          <a:lstStyle/>
          <a:p>
            <a:endParaRPr lang="de-DE"/>
          </a:p>
        </p:txBody>
      </p:sp>
      <p:sp>
        <p:nvSpPr>
          <p:cNvPr id="7" name="Foliennummernplatzhalter 6">
            <a:extLst>
              <a:ext uri="{FF2B5EF4-FFF2-40B4-BE49-F238E27FC236}">
                <a16:creationId xmlns:a16="http://schemas.microsoft.com/office/drawing/2014/main" id="{02C7F7E2-5FB7-48B8-962E-858AC6254337}"/>
              </a:ext>
            </a:extLst>
          </p:cNvPr>
          <p:cNvSpPr>
            <a:spLocks noGrp="1"/>
          </p:cNvSpPr>
          <p:nvPr>
            <p:ph type="sldNum" sz="quarter" idx="12"/>
          </p:nvPr>
        </p:nvSpPr>
        <p:spPr>
          <a:xfrm>
            <a:off x="8610600" y="6356350"/>
            <a:ext cx="2743200" cy="365125"/>
          </a:xfrm>
          <a:prstGeom prst="rect">
            <a:avLst/>
          </a:prstGeom>
        </p:spPr>
        <p:txBody>
          <a:bodyPr/>
          <a:lstStyle/>
          <a:p>
            <a:fld id="{F5E43FF9-BC08-4508-B32D-B90C35D8F771}" type="slidenum">
              <a:rPr lang="de-DE" smtClean="0"/>
              <a:t>‹Nr.›</a:t>
            </a:fld>
            <a:endParaRPr lang="de-DE"/>
          </a:p>
        </p:txBody>
      </p:sp>
    </p:spTree>
    <p:extLst>
      <p:ext uri="{BB962C8B-B14F-4D97-AF65-F5344CB8AC3E}">
        <p14:creationId xmlns:p14="http://schemas.microsoft.com/office/powerpoint/2010/main" val="2536564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1EFB85-EBF5-4F7E-B7B4-B36C1ADEC768}"/>
              </a:ext>
            </a:extLst>
          </p:cNvPr>
          <p:cNvSpPr>
            <a:spLocks noGrp="1"/>
          </p:cNvSpPr>
          <p:nvPr>
            <p:ph type="title"/>
          </p:nvPr>
        </p:nvSpPr>
        <p:spPr>
          <a:xfrm>
            <a:off x="839788" y="365125"/>
            <a:ext cx="10515600" cy="1325563"/>
          </a:xfrm>
          <a:prstGeom prst="rect">
            <a:avLst/>
          </a:prstGeom>
        </p:spPr>
        <p:txBody>
          <a:bodyPr/>
          <a:lstStyle/>
          <a:p>
            <a:r>
              <a:rPr lang="de-DE"/>
              <a:t>Mastertitelformat bearbeiten</a:t>
            </a:r>
          </a:p>
        </p:txBody>
      </p:sp>
      <p:sp>
        <p:nvSpPr>
          <p:cNvPr id="3" name="Textplatzhalter 2">
            <a:extLst>
              <a:ext uri="{FF2B5EF4-FFF2-40B4-BE49-F238E27FC236}">
                <a16:creationId xmlns:a16="http://schemas.microsoft.com/office/drawing/2014/main" id="{9C28290B-AF0A-4322-A7AF-7896EC1A8094}"/>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ACD164C7-560E-494B-AD16-A328F37A3BBB}"/>
              </a:ext>
            </a:extLst>
          </p:cNvPr>
          <p:cNvSpPr>
            <a:spLocks noGrp="1"/>
          </p:cNvSpPr>
          <p:nvPr>
            <p:ph sz="half" idx="2"/>
          </p:nvPr>
        </p:nvSpPr>
        <p:spPr>
          <a:xfrm>
            <a:off x="839788" y="2505075"/>
            <a:ext cx="5157787" cy="3684588"/>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077291C5-6B58-4AEC-9172-20BF23011C1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6F04C281-4BD7-4AFF-B347-0E4816C92FE3}"/>
              </a:ext>
            </a:extLst>
          </p:cNvPr>
          <p:cNvSpPr>
            <a:spLocks noGrp="1"/>
          </p:cNvSpPr>
          <p:nvPr>
            <p:ph sz="quarter" idx="4"/>
          </p:nvPr>
        </p:nvSpPr>
        <p:spPr>
          <a:xfrm>
            <a:off x="6172200" y="2505075"/>
            <a:ext cx="5183188" cy="3684588"/>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AF25261B-F143-4E24-A7BA-CEC541803AC9}"/>
              </a:ext>
            </a:extLst>
          </p:cNvPr>
          <p:cNvSpPr>
            <a:spLocks noGrp="1"/>
          </p:cNvSpPr>
          <p:nvPr>
            <p:ph type="dt" sz="half" idx="10"/>
          </p:nvPr>
        </p:nvSpPr>
        <p:spPr>
          <a:xfrm>
            <a:off x="838200" y="6356350"/>
            <a:ext cx="2743200" cy="365125"/>
          </a:xfrm>
          <a:prstGeom prst="rect">
            <a:avLst/>
          </a:prstGeom>
        </p:spPr>
        <p:txBody>
          <a:bodyPr/>
          <a:lstStyle/>
          <a:p>
            <a:fld id="{06CD6FFF-D91A-4B6C-B8F5-4FD0BFF1964D}" type="datetime1">
              <a:rPr lang="de-DE" smtClean="0"/>
              <a:t>01.07.2022</a:t>
            </a:fld>
            <a:endParaRPr lang="de-DE"/>
          </a:p>
        </p:txBody>
      </p:sp>
      <p:sp>
        <p:nvSpPr>
          <p:cNvPr id="8" name="Fußzeilenplatzhalter 7">
            <a:extLst>
              <a:ext uri="{FF2B5EF4-FFF2-40B4-BE49-F238E27FC236}">
                <a16:creationId xmlns:a16="http://schemas.microsoft.com/office/drawing/2014/main" id="{2DCAD63B-6394-439B-8003-9F55A3219FB0}"/>
              </a:ext>
            </a:extLst>
          </p:cNvPr>
          <p:cNvSpPr>
            <a:spLocks noGrp="1"/>
          </p:cNvSpPr>
          <p:nvPr>
            <p:ph type="ftr" sz="quarter" idx="11"/>
          </p:nvPr>
        </p:nvSpPr>
        <p:spPr>
          <a:xfrm>
            <a:off x="4038600" y="6356350"/>
            <a:ext cx="4114800" cy="365125"/>
          </a:xfrm>
          <a:prstGeom prst="rect">
            <a:avLst/>
          </a:prstGeom>
        </p:spPr>
        <p:txBody>
          <a:bodyPr/>
          <a:lstStyle/>
          <a:p>
            <a:endParaRPr lang="de-DE"/>
          </a:p>
        </p:txBody>
      </p:sp>
      <p:sp>
        <p:nvSpPr>
          <p:cNvPr id="9" name="Foliennummernplatzhalter 8">
            <a:extLst>
              <a:ext uri="{FF2B5EF4-FFF2-40B4-BE49-F238E27FC236}">
                <a16:creationId xmlns:a16="http://schemas.microsoft.com/office/drawing/2014/main" id="{CCE53CCA-5692-4568-8867-811E6B943EBD}"/>
              </a:ext>
            </a:extLst>
          </p:cNvPr>
          <p:cNvSpPr>
            <a:spLocks noGrp="1"/>
          </p:cNvSpPr>
          <p:nvPr>
            <p:ph type="sldNum" sz="quarter" idx="12"/>
          </p:nvPr>
        </p:nvSpPr>
        <p:spPr>
          <a:xfrm>
            <a:off x="8610600" y="6356350"/>
            <a:ext cx="2743200" cy="365125"/>
          </a:xfrm>
          <a:prstGeom prst="rect">
            <a:avLst/>
          </a:prstGeom>
        </p:spPr>
        <p:txBody>
          <a:bodyPr/>
          <a:lstStyle/>
          <a:p>
            <a:fld id="{F5E43FF9-BC08-4508-B32D-B90C35D8F771}" type="slidenum">
              <a:rPr lang="de-DE" smtClean="0"/>
              <a:t>‹Nr.›</a:t>
            </a:fld>
            <a:endParaRPr lang="de-DE"/>
          </a:p>
        </p:txBody>
      </p:sp>
    </p:spTree>
    <p:extLst>
      <p:ext uri="{BB962C8B-B14F-4D97-AF65-F5344CB8AC3E}">
        <p14:creationId xmlns:p14="http://schemas.microsoft.com/office/powerpoint/2010/main" val="2347690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87D638-D6B5-4DFA-948E-4CF4E82B5453}"/>
              </a:ext>
            </a:extLst>
          </p:cNvPr>
          <p:cNvSpPr>
            <a:spLocks noGrp="1"/>
          </p:cNvSpPr>
          <p:nvPr>
            <p:ph type="title"/>
          </p:nvPr>
        </p:nvSpPr>
        <p:spPr>
          <a:xfrm>
            <a:off x="838200" y="365125"/>
            <a:ext cx="10515600" cy="1325563"/>
          </a:xfrm>
          <a:prstGeom prst="rect">
            <a:avLst/>
          </a:prstGeom>
        </p:spPr>
        <p:txBody>
          <a:bodyPr/>
          <a:lstStyle/>
          <a:p>
            <a:r>
              <a:rPr lang="de-DE"/>
              <a:t>Mastertitelformat bearbeiten</a:t>
            </a:r>
          </a:p>
        </p:txBody>
      </p:sp>
      <p:sp>
        <p:nvSpPr>
          <p:cNvPr id="3" name="Datumsplatzhalter 2">
            <a:extLst>
              <a:ext uri="{FF2B5EF4-FFF2-40B4-BE49-F238E27FC236}">
                <a16:creationId xmlns:a16="http://schemas.microsoft.com/office/drawing/2014/main" id="{022FE102-883C-4DC9-9976-D7E9E9461AAF}"/>
              </a:ext>
            </a:extLst>
          </p:cNvPr>
          <p:cNvSpPr>
            <a:spLocks noGrp="1"/>
          </p:cNvSpPr>
          <p:nvPr>
            <p:ph type="dt" sz="half" idx="10"/>
          </p:nvPr>
        </p:nvSpPr>
        <p:spPr>
          <a:xfrm>
            <a:off x="838200" y="6356350"/>
            <a:ext cx="2743200" cy="365125"/>
          </a:xfrm>
          <a:prstGeom prst="rect">
            <a:avLst/>
          </a:prstGeom>
        </p:spPr>
        <p:txBody>
          <a:bodyPr/>
          <a:lstStyle/>
          <a:p>
            <a:fld id="{171FA6E1-38CB-44A0-A87E-FC26A77A6F9E}" type="datetime1">
              <a:rPr lang="de-DE" smtClean="0"/>
              <a:t>01.07.2022</a:t>
            </a:fld>
            <a:endParaRPr lang="de-DE"/>
          </a:p>
        </p:txBody>
      </p:sp>
      <p:sp>
        <p:nvSpPr>
          <p:cNvPr id="4" name="Fußzeilenplatzhalter 3">
            <a:extLst>
              <a:ext uri="{FF2B5EF4-FFF2-40B4-BE49-F238E27FC236}">
                <a16:creationId xmlns:a16="http://schemas.microsoft.com/office/drawing/2014/main" id="{0814FCBE-A8E0-4CA8-82C9-7D5DE793AAC9}"/>
              </a:ext>
            </a:extLst>
          </p:cNvPr>
          <p:cNvSpPr>
            <a:spLocks noGrp="1"/>
          </p:cNvSpPr>
          <p:nvPr>
            <p:ph type="ftr" sz="quarter" idx="11"/>
          </p:nvPr>
        </p:nvSpPr>
        <p:spPr>
          <a:xfrm>
            <a:off x="4038600" y="6356350"/>
            <a:ext cx="4114800" cy="365125"/>
          </a:xfrm>
          <a:prstGeom prst="rect">
            <a:avLst/>
          </a:prstGeom>
        </p:spPr>
        <p:txBody>
          <a:bodyPr/>
          <a:lstStyle/>
          <a:p>
            <a:endParaRPr lang="de-DE"/>
          </a:p>
        </p:txBody>
      </p:sp>
      <p:sp>
        <p:nvSpPr>
          <p:cNvPr id="5" name="Foliennummernplatzhalter 4">
            <a:extLst>
              <a:ext uri="{FF2B5EF4-FFF2-40B4-BE49-F238E27FC236}">
                <a16:creationId xmlns:a16="http://schemas.microsoft.com/office/drawing/2014/main" id="{6D359F23-3844-4DEC-9AFE-09D33DB1EE1A}"/>
              </a:ext>
            </a:extLst>
          </p:cNvPr>
          <p:cNvSpPr>
            <a:spLocks noGrp="1"/>
          </p:cNvSpPr>
          <p:nvPr>
            <p:ph type="sldNum" sz="quarter" idx="12"/>
          </p:nvPr>
        </p:nvSpPr>
        <p:spPr>
          <a:xfrm>
            <a:off x="8610600" y="6356350"/>
            <a:ext cx="2743200" cy="365125"/>
          </a:xfrm>
          <a:prstGeom prst="rect">
            <a:avLst/>
          </a:prstGeom>
        </p:spPr>
        <p:txBody>
          <a:bodyPr/>
          <a:lstStyle/>
          <a:p>
            <a:fld id="{F5E43FF9-BC08-4508-B32D-B90C35D8F771}" type="slidenum">
              <a:rPr lang="de-DE" smtClean="0"/>
              <a:t>‹Nr.›</a:t>
            </a:fld>
            <a:endParaRPr lang="de-DE"/>
          </a:p>
        </p:txBody>
      </p:sp>
    </p:spTree>
    <p:extLst>
      <p:ext uri="{BB962C8B-B14F-4D97-AF65-F5344CB8AC3E}">
        <p14:creationId xmlns:p14="http://schemas.microsoft.com/office/powerpoint/2010/main" val="375939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ED037F3-B333-490F-884D-F420D99C0D53}"/>
              </a:ext>
            </a:extLst>
          </p:cNvPr>
          <p:cNvSpPr>
            <a:spLocks noGrp="1"/>
          </p:cNvSpPr>
          <p:nvPr>
            <p:ph type="dt" sz="half" idx="10"/>
          </p:nvPr>
        </p:nvSpPr>
        <p:spPr>
          <a:xfrm>
            <a:off x="838200" y="6356350"/>
            <a:ext cx="2743200" cy="365125"/>
          </a:xfrm>
          <a:prstGeom prst="rect">
            <a:avLst/>
          </a:prstGeom>
        </p:spPr>
        <p:txBody>
          <a:bodyPr/>
          <a:lstStyle/>
          <a:p>
            <a:fld id="{20A15676-1D12-415D-B183-E28478E127C3}" type="datetime1">
              <a:rPr lang="de-DE" smtClean="0"/>
              <a:t>01.07.2022</a:t>
            </a:fld>
            <a:endParaRPr lang="de-DE"/>
          </a:p>
        </p:txBody>
      </p:sp>
      <p:sp>
        <p:nvSpPr>
          <p:cNvPr id="3" name="Fußzeilenplatzhalter 2">
            <a:extLst>
              <a:ext uri="{FF2B5EF4-FFF2-40B4-BE49-F238E27FC236}">
                <a16:creationId xmlns:a16="http://schemas.microsoft.com/office/drawing/2014/main" id="{84D85BD3-A805-4073-B4DB-F43C91C64D6C}"/>
              </a:ext>
            </a:extLst>
          </p:cNvPr>
          <p:cNvSpPr>
            <a:spLocks noGrp="1"/>
          </p:cNvSpPr>
          <p:nvPr>
            <p:ph type="ftr" sz="quarter" idx="11"/>
          </p:nvPr>
        </p:nvSpPr>
        <p:spPr>
          <a:xfrm>
            <a:off x="4038600" y="6356350"/>
            <a:ext cx="4114800" cy="365125"/>
          </a:xfrm>
          <a:prstGeom prst="rect">
            <a:avLst/>
          </a:prstGeom>
        </p:spPr>
        <p:txBody>
          <a:bodyPr/>
          <a:lstStyle/>
          <a:p>
            <a:endParaRPr lang="de-DE"/>
          </a:p>
        </p:txBody>
      </p:sp>
      <p:sp>
        <p:nvSpPr>
          <p:cNvPr id="4" name="Foliennummernplatzhalter 3">
            <a:extLst>
              <a:ext uri="{FF2B5EF4-FFF2-40B4-BE49-F238E27FC236}">
                <a16:creationId xmlns:a16="http://schemas.microsoft.com/office/drawing/2014/main" id="{95F268C5-1461-4B92-9378-DCFD123D2B28}"/>
              </a:ext>
            </a:extLst>
          </p:cNvPr>
          <p:cNvSpPr>
            <a:spLocks noGrp="1"/>
          </p:cNvSpPr>
          <p:nvPr>
            <p:ph type="sldNum" sz="quarter" idx="12"/>
          </p:nvPr>
        </p:nvSpPr>
        <p:spPr>
          <a:xfrm>
            <a:off x="8610600" y="6356350"/>
            <a:ext cx="2743200" cy="365125"/>
          </a:xfrm>
          <a:prstGeom prst="rect">
            <a:avLst/>
          </a:prstGeom>
        </p:spPr>
        <p:txBody>
          <a:bodyPr/>
          <a:lstStyle/>
          <a:p>
            <a:fld id="{F5E43FF9-BC08-4508-B32D-B90C35D8F771}" type="slidenum">
              <a:rPr lang="de-DE" smtClean="0"/>
              <a:t>‹Nr.›</a:t>
            </a:fld>
            <a:endParaRPr lang="de-DE"/>
          </a:p>
        </p:txBody>
      </p:sp>
    </p:spTree>
    <p:extLst>
      <p:ext uri="{BB962C8B-B14F-4D97-AF65-F5344CB8AC3E}">
        <p14:creationId xmlns:p14="http://schemas.microsoft.com/office/powerpoint/2010/main" val="12733676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5" name="Text Box 11"/>
          <p:cNvSpPr txBox="1">
            <a:spLocks noChangeArrowheads="1"/>
          </p:cNvSpPr>
          <p:nvPr userDrawn="1"/>
        </p:nvSpPr>
        <p:spPr bwMode="auto">
          <a:xfrm>
            <a:off x="341714" y="6588000"/>
            <a:ext cx="1578286" cy="215444"/>
          </a:xfrm>
          <a:prstGeom prst="rect">
            <a:avLst/>
          </a:prstGeom>
          <a:noFill/>
          <a:ln w="9525">
            <a:noFill/>
            <a:miter lim="800000"/>
            <a:headEnd/>
            <a:tailEnd/>
          </a:ln>
          <a:effectLst/>
        </p:spPr>
        <p:txBody>
          <a:bodyPr wrap="square" lIns="0">
            <a:prstTxWarp prst="textNoShape">
              <a:avLst/>
            </a:prstTxWarp>
            <a:spAutoFit/>
          </a:bodyPr>
          <a:lstStyle/>
          <a:p>
            <a:r>
              <a:rPr lang="de-DE" sz="800" dirty="0"/>
              <a:t>Torsten Munkelt und Paul Christ</a:t>
            </a:r>
          </a:p>
        </p:txBody>
      </p:sp>
      <p:sp>
        <p:nvSpPr>
          <p:cNvPr id="6168" name="Text Box 24"/>
          <p:cNvSpPr txBox="1">
            <a:spLocks noChangeArrowheads="1"/>
          </p:cNvSpPr>
          <p:nvPr userDrawn="1"/>
        </p:nvSpPr>
        <p:spPr bwMode="auto">
          <a:xfrm>
            <a:off x="2400000" y="6588000"/>
            <a:ext cx="22352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OPALADIN  Kickoff Cluster AK E-Learning</a:t>
            </a:r>
          </a:p>
        </p:txBody>
      </p:sp>
      <p:cxnSp>
        <p:nvCxnSpPr>
          <p:cNvPr id="29" name="Gerade Verbindung 28"/>
          <p:cNvCxnSpPr/>
          <p:nvPr userDrawn="1"/>
        </p:nvCxnSpPr>
        <p:spPr bwMode="auto">
          <a:xfrm>
            <a:off x="0" y="6576864"/>
            <a:ext cx="12192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39" name="Gerade Verbindung 38"/>
          <p:cNvCxnSpPr/>
          <p:nvPr userDrawn="1"/>
        </p:nvCxnSpPr>
        <p:spPr bwMode="auto">
          <a:xfrm rot="5400000">
            <a:off x="8827559" y="6690174"/>
            <a:ext cx="228600" cy="211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40" name="Gerade Verbindung 39"/>
          <p:cNvCxnSpPr/>
          <p:nvPr userDrawn="1"/>
        </p:nvCxnSpPr>
        <p:spPr bwMode="auto">
          <a:xfrm rot="5400000">
            <a:off x="2121959" y="6690174"/>
            <a:ext cx="228600" cy="211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3" name="Gerade Verbindung 12"/>
          <p:cNvCxnSpPr/>
          <p:nvPr userDrawn="1"/>
        </p:nvCxnSpPr>
        <p:spPr bwMode="auto">
          <a:xfrm rot="5400000">
            <a:off x="10554759" y="6690174"/>
            <a:ext cx="228600" cy="211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4" name="Text Box 24"/>
          <p:cNvSpPr txBox="1">
            <a:spLocks noChangeArrowheads="1"/>
          </p:cNvSpPr>
          <p:nvPr userDrawn="1"/>
        </p:nvSpPr>
        <p:spPr bwMode="auto">
          <a:xfrm>
            <a:off x="10822888" y="6583510"/>
            <a:ext cx="1549288"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Freitag, 15. Januar 2022</a:t>
            </a:r>
          </a:p>
        </p:txBody>
      </p:sp>
      <p:sp>
        <p:nvSpPr>
          <p:cNvPr id="16" name="Textfeld 15"/>
          <p:cNvSpPr txBox="1"/>
          <p:nvPr userDrawn="1"/>
        </p:nvSpPr>
        <p:spPr>
          <a:xfrm>
            <a:off x="-1320800" y="1066800"/>
            <a:ext cx="184731" cy="523220"/>
          </a:xfrm>
          <a:prstGeom prst="rect">
            <a:avLst/>
          </a:prstGeom>
          <a:noFill/>
        </p:spPr>
        <p:txBody>
          <a:bodyPr wrap="none" rtlCol="0">
            <a:spAutoFit/>
          </a:bodyPr>
          <a:lstStyle/>
          <a:p>
            <a:endParaRPr lang="de-DE" sz="2800" dirty="0"/>
          </a:p>
        </p:txBody>
      </p:sp>
      <p:cxnSp>
        <p:nvCxnSpPr>
          <p:cNvPr id="17" name="Gerade Verbindung 16"/>
          <p:cNvCxnSpPr/>
          <p:nvPr userDrawn="1"/>
        </p:nvCxnSpPr>
        <p:spPr bwMode="auto">
          <a:xfrm>
            <a:off x="480000" y="676957"/>
            <a:ext cx="792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18" name="Text Box 24"/>
          <p:cNvSpPr txBox="1">
            <a:spLocks noChangeArrowheads="1"/>
          </p:cNvSpPr>
          <p:nvPr userDrawn="1"/>
        </p:nvSpPr>
        <p:spPr bwMode="auto">
          <a:xfrm>
            <a:off x="9120000" y="6588000"/>
            <a:ext cx="13448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‹Nr.›</a:t>
            </a:fld>
            <a:endParaRPr lang="de-DE" sz="800" dirty="0"/>
          </a:p>
        </p:txBody>
      </p:sp>
      <p:pic>
        <p:nvPicPr>
          <p:cNvPr id="3" name="Grafik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8288" y="192970"/>
            <a:ext cx="2814571" cy="48398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p:txStyles>
    <p:title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0" fontAlgn="base" hangingPunct="0">
        <a:spcBef>
          <a:spcPct val="0"/>
        </a:spcBef>
        <a:spcAft>
          <a:spcPct val="0"/>
        </a:spcAft>
        <a:defRPr sz="2000" b="1">
          <a:solidFill>
            <a:schemeClr val="tx1"/>
          </a:solidFill>
          <a:latin typeface="Arial" charset="0"/>
        </a:defRPr>
      </a:lvl6pPr>
      <a:lvl7pPr marL="914400" algn="l" rtl="0" eaLnBrk="0" fontAlgn="base" hangingPunct="0">
        <a:spcBef>
          <a:spcPct val="0"/>
        </a:spcBef>
        <a:spcAft>
          <a:spcPct val="0"/>
        </a:spcAft>
        <a:defRPr sz="2000" b="1">
          <a:solidFill>
            <a:schemeClr val="tx1"/>
          </a:solidFill>
          <a:latin typeface="Arial" charset="0"/>
        </a:defRPr>
      </a:lvl7pPr>
      <a:lvl8pPr marL="1371600" algn="l" rtl="0" eaLnBrk="0" fontAlgn="base" hangingPunct="0">
        <a:spcBef>
          <a:spcPct val="0"/>
        </a:spcBef>
        <a:spcAft>
          <a:spcPct val="0"/>
        </a:spcAft>
        <a:defRPr sz="2000" b="1">
          <a:solidFill>
            <a:schemeClr val="tx1"/>
          </a:solidFill>
          <a:latin typeface="Arial" charset="0"/>
        </a:defRPr>
      </a:lvl8pPr>
      <a:lvl9pPr marL="1828800" algn="l" rtl="0" eaLnBrk="0" fontAlgn="base" hangingPunct="0">
        <a:spcBef>
          <a:spcPct val="0"/>
        </a:spcBef>
        <a:spcAft>
          <a:spcPct val="0"/>
        </a:spcAft>
        <a:defRPr sz="2000" b="1">
          <a:solidFill>
            <a:schemeClr val="tx1"/>
          </a:solidFill>
          <a:latin typeface="Arial" charset="0"/>
        </a:defRPr>
      </a:lvl9pPr>
    </p:titleStyle>
    <p:body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3692954"/>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gif"/></Relationships>
</file>

<file path=ppt/slides/_rels/slide31.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6111FC7-9C70-45C2-AB9A-ABFC8D0595C3}"/>
              </a:ext>
            </a:extLst>
          </p:cNvPr>
          <p:cNvSpPr>
            <a:spLocks noGrp="1"/>
          </p:cNvSpPr>
          <p:nvPr>
            <p:ph idx="1"/>
          </p:nvPr>
        </p:nvSpPr>
        <p:spPr/>
        <p:txBody>
          <a:bodyPr anchor="t"/>
          <a:lstStyle/>
          <a:p>
            <a:pPr marL="0" indent="0" algn="ctr">
              <a:buNone/>
            </a:pPr>
            <a:endParaRPr lang="de-DE" sz="2800" dirty="0">
              <a:latin typeface="Calibri"/>
              <a:ea typeface="+mn-lt"/>
              <a:cs typeface="+mn-lt"/>
            </a:endParaRPr>
          </a:p>
          <a:p>
            <a:pPr marL="0" indent="0" algn="ctr">
              <a:buNone/>
            </a:pPr>
            <a:endParaRPr lang="de-DE" sz="2800" dirty="0">
              <a:latin typeface="Calibri"/>
              <a:ea typeface="+mn-lt"/>
              <a:cs typeface="+mn-lt"/>
            </a:endParaRPr>
          </a:p>
          <a:p>
            <a:pPr marL="0" indent="0" algn="ctr">
              <a:buNone/>
            </a:pPr>
            <a:endParaRPr lang="de-DE" sz="2800" dirty="0">
              <a:latin typeface="Calibri"/>
              <a:ea typeface="+mn-lt"/>
              <a:cs typeface="+mn-lt"/>
            </a:endParaRPr>
          </a:p>
          <a:p>
            <a:pPr marL="0" indent="0" algn="ctr">
              <a:buNone/>
            </a:pPr>
            <a:r>
              <a:rPr lang="de-DE" sz="4800" dirty="0">
                <a:latin typeface="Calibri"/>
                <a:ea typeface="+mn-lt"/>
                <a:cs typeface="+mn-lt"/>
              </a:rPr>
              <a:t>ALADIN </a:t>
            </a:r>
            <a:r>
              <a:rPr lang="de-DE" sz="4800" dirty="0" err="1">
                <a:latin typeface="Calibri"/>
                <a:ea typeface="+mn-lt"/>
                <a:cs typeface="+mn-lt"/>
              </a:rPr>
              <a:t>goes</a:t>
            </a:r>
            <a:r>
              <a:rPr lang="de-DE" sz="4800" dirty="0">
                <a:latin typeface="Calibri"/>
                <a:ea typeface="+mn-lt"/>
                <a:cs typeface="+mn-lt"/>
              </a:rPr>
              <a:t> OPAL (OPALADIN)</a:t>
            </a:r>
          </a:p>
          <a:p>
            <a:pPr marL="0" indent="0" algn="ctr">
              <a:buNone/>
            </a:pPr>
            <a:br>
              <a:rPr lang="de-DE" sz="2800" dirty="0">
                <a:latin typeface="Calibri"/>
                <a:ea typeface="+mn-lt"/>
                <a:cs typeface="+mn-lt"/>
              </a:rPr>
            </a:br>
            <a:r>
              <a:rPr lang="de-DE" sz="2800" dirty="0">
                <a:latin typeface="Calibri"/>
                <a:ea typeface="+mn-lt"/>
                <a:cs typeface="+mn-lt"/>
              </a:rPr>
              <a:t>(ALADIN: Generator für </a:t>
            </a:r>
            <a:r>
              <a:rPr lang="de-DE" sz="2800" b="1" dirty="0">
                <a:latin typeface="Calibri"/>
                <a:ea typeface="+mn-lt"/>
                <a:cs typeface="+mn-lt"/>
              </a:rPr>
              <a:t>A</a:t>
            </a:r>
            <a:r>
              <a:rPr lang="de-DE" sz="2800" dirty="0">
                <a:latin typeface="Calibri"/>
                <a:ea typeface="+mn-lt"/>
                <a:cs typeface="+mn-lt"/>
              </a:rPr>
              <a:t>ufgaben und </a:t>
            </a:r>
            <a:r>
              <a:rPr lang="de-DE" sz="2800" b="1" dirty="0">
                <a:latin typeface="Calibri"/>
                <a:ea typeface="+mn-lt"/>
                <a:cs typeface="+mn-lt"/>
              </a:rPr>
              <a:t>L</a:t>
            </a:r>
            <a:r>
              <a:rPr lang="de-DE" sz="2800" dirty="0">
                <a:latin typeface="Calibri"/>
                <a:ea typeface="+mn-lt"/>
                <a:cs typeface="+mn-lt"/>
              </a:rPr>
              <a:t>ösung(</a:t>
            </a:r>
            <a:r>
              <a:rPr lang="de-DE" sz="2800" dirty="0" err="1">
                <a:latin typeface="Calibri"/>
                <a:ea typeface="+mn-lt"/>
                <a:cs typeface="+mn-lt"/>
              </a:rPr>
              <a:t>shilf</a:t>
            </a:r>
            <a:r>
              <a:rPr lang="de-DE" sz="2800" dirty="0">
                <a:latin typeface="Calibri"/>
                <a:ea typeface="+mn-lt"/>
                <a:cs typeface="+mn-lt"/>
              </a:rPr>
              <a:t>)en</a:t>
            </a:r>
            <a:br>
              <a:rPr lang="de-DE" sz="2800" dirty="0">
                <a:latin typeface="Calibri"/>
                <a:ea typeface="+mn-lt"/>
                <a:cs typeface="+mn-lt"/>
              </a:rPr>
            </a:br>
            <a:r>
              <a:rPr lang="de-DE" sz="2800" b="1" dirty="0">
                <a:latin typeface="Calibri"/>
                <a:ea typeface="+mn-lt"/>
                <a:cs typeface="+mn-lt"/>
              </a:rPr>
              <a:t>a</a:t>
            </a:r>
            <a:r>
              <a:rPr lang="de-DE" sz="2800" dirty="0">
                <a:latin typeface="Calibri"/>
                <a:ea typeface="+mn-lt"/>
                <a:cs typeface="+mn-lt"/>
              </a:rPr>
              <a:t>us </a:t>
            </a:r>
            <a:r>
              <a:rPr lang="de-DE" sz="2800" b="1" dirty="0">
                <a:latin typeface="Calibri"/>
                <a:ea typeface="+mn-lt"/>
                <a:cs typeface="+mn-lt"/>
              </a:rPr>
              <a:t>d</a:t>
            </a:r>
            <a:r>
              <a:rPr lang="de-DE" sz="2800" dirty="0">
                <a:latin typeface="Calibri"/>
                <a:ea typeface="+mn-lt"/>
                <a:cs typeface="+mn-lt"/>
              </a:rPr>
              <a:t>er </a:t>
            </a:r>
            <a:r>
              <a:rPr lang="de-DE" sz="2800" b="1" dirty="0">
                <a:latin typeface="Calibri"/>
                <a:ea typeface="+mn-lt"/>
                <a:cs typeface="+mn-lt"/>
              </a:rPr>
              <a:t>I</a:t>
            </a:r>
            <a:r>
              <a:rPr lang="de-DE" sz="2800" dirty="0">
                <a:latin typeface="Calibri"/>
                <a:ea typeface="+mn-lt"/>
                <a:cs typeface="+mn-lt"/>
              </a:rPr>
              <a:t>nformatik und angrenzenden Diszipline</a:t>
            </a:r>
            <a:r>
              <a:rPr lang="de-DE" sz="2800" b="1" dirty="0">
                <a:latin typeface="Calibri"/>
                <a:ea typeface="+mn-lt"/>
                <a:cs typeface="+mn-lt"/>
              </a:rPr>
              <a:t>n</a:t>
            </a:r>
            <a:r>
              <a:rPr lang="de-DE" sz="2800" dirty="0">
                <a:latin typeface="Calibri"/>
                <a:ea typeface="+mn-lt"/>
                <a:cs typeface="+mn-lt"/>
              </a:rPr>
              <a:t>)</a:t>
            </a:r>
          </a:p>
        </p:txBody>
      </p:sp>
      <p:sp>
        <p:nvSpPr>
          <p:cNvPr id="3" name="Titel 2">
            <a:extLst>
              <a:ext uri="{FF2B5EF4-FFF2-40B4-BE49-F238E27FC236}">
                <a16:creationId xmlns:a16="http://schemas.microsoft.com/office/drawing/2014/main" id="{3BB56AB2-54E7-4B96-9928-9B31E670243B}"/>
              </a:ext>
            </a:extLst>
          </p:cNvPr>
          <p:cNvSpPr>
            <a:spLocks noGrp="1"/>
          </p:cNvSpPr>
          <p:nvPr>
            <p:ph type="title"/>
          </p:nvPr>
        </p:nvSpPr>
        <p:spPr/>
        <p:txBody>
          <a:bodyPr/>
          <a:lstStyle/>
          <a:p>
            <a:r>
              <a:rPr lang="de-DE" sz="2400" dirty="0">
                <a:latin typeface="Calibri"/>
                <a:cs typeface="Arial"/>
              </a:rPr>
              <a:t> </a:t>
            </a:r>
            <a:endParaRPr lang="de-DE" sz="2400" dirty="0">
              <a:latin typeface="Arial"/>
              <a:ea typeface="+mj-lt"/>
              <a:cs typeface="+mj-lt"/>
            </a:endParaRPr>
          </a:p>
        </p:txBody>
      </p:sp>
    </p:spTree>
    <p:extLst>
      <p:ext uri="{BB962C8B-B14F-4D97-AF65-F5344CB8AC3E}">
        <p14:creationId xmlns:p14="http://schemas.microsoft.com/office/powerpoint/2010/main" val="2246005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BD5D6A5-B792-48C1-8136-6DBC113BCB72}"/>
              </a:ext>
            </a:extLst>
          </p:cNvPr>
          <p:cNvSpPr>
            <a:spLocks noGrp="1"/>
          </p:cNvSpPr>
          <p:nvPr>
            <p:ph idx="1"/>
          </p:nvPr>
        </p:nvSpPr>
        <p:spPr/>
        <p:txBody>
          <a:bodyPr/>
          <a:lstStyle/>
          <a:p>
            <a:r>
              <a:rPr lang="de-DE" dirty="0"/>
              <a:t>ALADIN</a:t>
            </a:r>
          </a:p>
          <a:p>
            <a:pPr lvl="1"/>
            <a:r>
              <a:rPr lang="de-DE" dirty="0"/>
              <a:t>Aufgabentypen:</a:t>
            </a:r>
          </a:p>
          <a:p>
            <a:pPr lvl="2"/>
            <a:r>
              <a:rPr lang="de-DE" dirty="0"/>
              <a:t>Stücklistenauflösung (</a:t>
            </a:r>
            <a:r>
              <a:rPr lang="de-DE" dirty="0" err="1"/>
              <a:t>Gozintograph</a:t>
            </a:r>
            <a:r>
              <a:rPr lang="de-DE" dirty="0"/>
              <a:t>)</a:t>
            </a:r>
          </a:p>
          <a:p>
            <a:pPr lvl="2"/>
            <a:r>
              <a:rPr lang="de-DE" dirty="0"/>
              <a:t>SQL-Abfragen</a:t>
            </a:r>
          </a:p>
          <a:p>
            <a:pPr lvl="2"/>
            <a:r>
              <a:rPr lang="de-DE" dirty="0"/>
              <a:t>Geostatistische Interpolationsverfahren (Inverse </a:t>
            </a:r>
            <a:r>
              <a:rPr lang="de-DE" dirty="0" err="1"/>
              <a:t>Distanzwichtung</a:t>
            </a:r>
            <a:r>
              <a:rPr lang="de-DE" dirty="0"/>
              <a:t>)</a:t>
            </a:r>
          </a:p>
          <a:p>
            <a:pPr lvl="2"/>
            <a:r>
              <a:rPr lang="de-DE" dirty="0" err="1"/>
              <a:t>Shortest</a:t>
            </a:r>
            <a:r>
              <a:rPr lang="de-DE" dirty="0"/>
              <a:t>-Path-Algorithmen (Dijkstra)</a:t>
            </a:r>
          </a:p>
          <a:p>
            <a:pPr lvl="2"/>
            <a:r>
              <a:rPr lang="de-DE" dirty="0"/>
              <a:t>Projektmanagement (Netzplan, Gantt)</a:t>
            </a:r>
          </a:p>
          <a:p>
            <a:pPr lvl="1"/>
            <a:r>
              <a:rPr lang="de-DE" dirty="0"/>
              <a:t>Aufzeichnen, Teilen, Wiedergeben und Fortführen von Lösungsversuchen</a:t>
            </a:r>
          </a:p>
          <a:p>
            <a:r>
              <a:rPr lang="de-DE" dirty="0"/>
              <a:t>OPALADIN</a:t>
            </a:r>
          </a:p>
          <a:p>
            <a:pPr lvl="1"/>
            <a:r>
              <a:rPr lang="de-DE" dirty="0"/>
              <a:t>Aufgabentypen:</a:t>
            </a:r>
          </a:p>
          <a:p>
            <a:pPr lvl="2"/>
            <a:r>
              <a:rPr lang="de-DE" dirty="0" err="1"/>
              <a:t>Spatial</a:t>
            </a:r>
            <a:r>
              <a:rPr lang="de-DE" dirty="0"/>
              <a:t> SQL</a:t>
            </a:r>
          </a:p>
          <a:p>
            <a:pPr lvl="2"/>
            <a:r>
              <a:rPr lang="de-DE" dirty="0"/>
              <a:t>Datenfluss-, ERM- und UML-Modellierung</a:t>
            </a:r>
          </a:p>
          <a:p>
            <a:pPr lvl="2"/>
            <a:r>
              <a:rPr lang="de-DE" dirty="0"/>
              <a:t>Kodierung (Faltungscodes, </a:t>
            </a:r>
            <a:r>
              <a:rPr lang="de-DE" dirty="0" err="1"/>
              <a:t>Huffman</a:t>
            </a:r>
            <a:r>
              <a:rPr lang="de-DE" dirty="0"/>
              <a:t>)</a:t>
            </a:r>
          </a:p>
          <a:p>
            <a:pPr lvl="2"/>
            <a:r>
              <a:rPr lang="de-DE" dirty="0"/>
              <a:t>Prüfmuster / Paragraphennetzwerke für Rechtsfälle / Gesetze</a:t>
            </a:r>
          </a:p>
          <a:p>
            <a:pPr lvl="2"/>
            <a:r>
              <a:rPr lang="de-DE" dirty="0"/>
              <a:t>Chemische Strukturformeln von Molekülverbindungen</a:t>
            </a:r>
          </a:p>
          <a:p>
            <a:pPr lvl="2"/>
            <a:r>
              <a:rPr lang="de-DE" dirty="0"/>
              <a:t>Euler-</a:t>
            </a:r>
            <a:r>
              <a:rPr lang="de-DE" dirty="0" err="1"/>
              <a:t>Tonnetze</a:t>
            </a:r>
            <a:r>
              <a:rPr lang="de-DE" dirty="0"/>
              <a:t>/PLR-Regeln in der Musiktheorie</a:t>
            </a:r>
          </a:p>
          <a:p>
            <a:pPr lvl="1"/>
            <a:r>
              <a:rPr lang="de-DE" dirty="0"/>
              <a:t>Statistische Auswertungen zu Nutzerverhalten und Aufgabenbearbeitung</a:t>
            </a:r>
          </a:p>
          <a:p>
            <a:pPr lvl="1"/>
            <a:endParaRPr lang="de-DE" dirty="0"/>
          </a:p>
        </p:txBody>
      </p:sp>
      <p:sp>
        <p:nvSpPr>
          <p:cNvPr id="3" name="Titel 2">
            <a:extLst>
              <a:ext uri="{FF2B5EF4-FFF2-40B4-BE49-F238E27FC236}">
                <a16:creationId xmlns:a16="http://schemas.microsoft.com/office/drawing/2014/main" id="{B51F0EB4-A2BF-4204-AD63-60EF19F0DF89}"/>
              </a:ext>
            </a:extLst>
          </p:cNvPr>
          <p:cNvSpPr>
            <a:spLocks noGrp="1"/>
          </p:cNvSpPr>
          <p:nvPr>
            <p:ph type="title"/>
          </p:nvPr>
        </p:nvSpPr>
        <p:spPr/>
        <p:txBody>
          <a:bodyPr/>
          <a:lstStyle/>
          <a:p>
            <a:r>
              <a:rPr lang="de-DE" dirty="0"/>
              <a:t>4.1 Funktionsumfang von ALADIN und OPALADIN</a:t>
            </a:r>
          </a:p>
        </p:txBody>
      </p:sp>
      <p:sp>
        <p:nvSpPr>
          <p:cNvPr id="4" name="Datumsplatzhalter 1">
            <a:extLst>
              <a:ext uri="{FF2B5EF4-FFF2-40B4-BE49-F238E27FC236}">
                <a16:creationId xmlns:a16="http://schemas.microsoft.com/office/drawing/2014/main" id="{8661A981-511C-4779-A162-0799C925ADE6}"/>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01.07.2022</a:t>
            </a:fld>
            <a:endParaRPr lang="de-DE" dirty="0"/>
          </a:p>
        </p:txBody>
      </p:sp>
    </p:spTree>
    <p:extLst>
      <p:ext uri="{BB962C8B-B14F-4D97-AF65-F5344CB8AC3E}">
        <p14:creationId xmlns:p14="http://schemas.microsoft.com/office/powerpoint/2010/main" val="2851821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Inhaltsplatzhalter 4">
            <a:extLst>
              <a:ext uri="{FF2B5EF4-FFF2-40B4-BE49-F238E27FC236}">
                <a16:creationId xmlns:a16="http://schemas.microsoft.com/office/drawing/2014/main" id="{35074D97-F861-4747-AA8E-959E0ACB2AE6}"/>
              </a:ext>
            </a:extLst>
          </p:cNvPr>
          <p:cNvGraphicFramePr>
            <a:graphicFrameLocks noGrp="1"/>
          </p:cNvGraphicFramePr>
          <p:nvPr>
            <p:ph idx="1"/>
            <p:extLst/>
          </p:nvPr>
        </p:nvGraphicFramePr>
        <p:xfrm>
          <a:off x="6748678" y="927358"/>
          <a:ext cx="4171858" cy="1981200"/>
        </p:xfrm>
        <a:graphic>
          <a:graphicData uri="http://schemas.openxmlformats.org/drawingml/2006/table">
            <a:tbl>
              <a:tblPr firstRow="1" bandRow="1">
                <a:tableStyleId>{5C22544A-7EE6-4342-B048-85BDC9FD1C3A}</a:tableStyleId>
              </a:tblPr>
              <a:tblGrid>
                <a:gridCol w="409893">
                  <a:extLst>
                    <a:ext uri="{9D8B030D-6E8A-4147-A177-3AD203B41FA5}">
                      <a16:colId xmlns:a16="http://schemas.microsoft.com/office/drawing/2014/main" val="2581513257"/>
                    </a:ext>
                  </a:extLst>
                </a:gridCol>
                <a:gridCol w="1223934">
                  <a:extLst>
                    <a:ext uri="{9D8B030D-6E8A-4147-A177-3AD203B41FA5}">
                      <a16:colId xmlns:a16="http://schemas.microsoft.com/office/drawing/2014/main" val="336856463"/>
                    </a:ext>
                  </a:extLst>
                </a:gridCol>
                <a:gridCol w="843357">
                  <a:extLst>
                    <a:ext uri="{9D8B030D-6E8A-4147-A177-3AD203B41FA5}">
                      <a16:colId xmlns:a16="http://schemas.microsoft.com/office/drawing/2014/main" val="1510840417"/>
                    </a:ext>
                  </a:extLst>
                </a:gridCol>
                <a:gridCol w="1694674">
                  <a:extLst>
                    <a:ext uri="{9D8B030D-6E8A-4147-A177-3AD203B41FA5}">
                      <a16:colId xmlns:a16="http://schemas.microsoft.com/office/drawing/2014/main" val="345600544"/>
                    </a:ext>
                  </a:extLst>
                </a:gridCol>
              </a:tblGrid>
              <a:tr h="223607">
                <a:tc gridSpan="4">
                  <a:txBody>
                    <a:bodyPr/>
                    <a:lstStyle/>
                    <a:p>
                      <a:pPr algn="ctr"/>
                      <a:r>
                        <a:rPr lang="de-DE" sz="1400" dirty="0">
                          <a:solidFill>
                            <a:schemeClr val="tx1"/>
                          </a:solidFill>
                        </a:rPr>
                        <a:t>Patientenzustand</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4284040715"/>
                  </a:ext>
                </a:extLst>
              </a:tr>
              <a:tr h="223607">
                <a:tc>
                  <a:txBody>
                    <a:bodyPr/>
                    <a:lstStyle/>
                    <a:p>
                      <a:pPr algn="ctr"/>
                      <a:r>
                        <a:rPr lang="de-DE" sz="1400" dirty="0">
                          <a:solidFill>
                            <a:schemeClr val="tx1"/>
                          </a:solidFill>
                        </a:rPr>
                        <a:t>ID</a:t>
                      </a:r>
                    </a:p>
                  </a:txBody>
                  <a:tcPr>
                    <a:solidFill>
                      <a:schemeClr val="accent1"/>
                    </a:solidFill>
                  </a:tcPr>
                </a:tc>
                <a:tc>
                  <a:txBody>
                    <a:bodyPr/>
                    <a:lstStyle/>
                    <a:p>
                      <a:pPr algn="ctr"/>
                      <a:r>
                        <a:rPr lang="de-DE" sz="1400" dirty="0" err="1">
                          <a:solidFill>
                            <a:schemeClr val="tx1"/>
                          </a:solidFill>
                        </a:rPr>
                        <a:t>PatientenID</a:t>
                      </a:r>
                      <a:endParaRPr lang="de-DE" sz="1400" dirty="0">
                        <a:solidFill>
                          <a:schemeClr val="tx1"/>
                        </a:solidFill>
                      </a:endParaRPr>
                    </a:p>
                  </a:txBody>
                  <a:tcPr>
                    <a:solidFill>
                      <a:schemeClr val="accent1"/>
                    </a:solidFill>
                  </a:tcPr>
                </a:tc>
                <a:tc>
                  <a:txBody>
                    <a:bodyPr/>
                    <a:lstStyle/>
                    <a:p>
                      <a:pPr algn="ctr"/>
                      <a:r>
                        <a:rPr lang="de-DE" sz="1400" dirty="0">
                          <a:solidFill>
                            <a:schemeClr val="tx1"/>
                          </a:solidFill>
                        </a:rPr>
                        <a:t>Status</a:t>
                      </a:r>
                    </a:p>
                  </a:txBody>
                  <a:tcPr>
                    <a:solidFill>
                      <a:schemeClr val="accent1"/>
                    </a:solidFill>
                  </a:tcPr>
                </a:tc>
                <a:tc>
                  <a:txBody>
                    <a:bodyPr/>
                    <a:lstStyle/>
                    <a:p>
                      <a:pPr algn="ctr"/>
                      <a:r>
                        <a:rPr lang="de-DE" sz="1400" dirty="0">
                          <a:solidFill>
                            <a:schemeClr val="tx1"/>
                          </a:solidFill>
                        </a:rPr>
                        <a:t>Erfassungsdatum</a:t>
                      </a:r>
                    </a:p>
                  </a:txBody>
                  <a:tcPr>
                    <a:solidFill>
                      <a:schemeClr val="accent1"/>
                    </a:solidFill>
                  </a:tcPr>
                </a:tc>
                <a:extLst>
                  <a:ext uri="{0D108BD9-81ED-4DB2-BD59-A6C34878D82A}">
                    <a16:rowId xmlns:a16="http://schemas.microsoft.com/office/drawing/2014/main" val="2528856626"/>
                  </a:ext>
                </a:extLst>
              </a:tr>
              <a:tr h="201246">
                <a:tc>
                  <a:txBody>
                    <a:bodyPr/>
                    <a:lstStyle/>
                    <a:p>
                      <a:pPr algn="ctr"/>
                      <a:r>
                        <a:rPr lang="de-DE" sz="1200" dirty="0">
                          <a:solidFill>
                            <a:schemeClr val="tx1"/>
                          </a:solidFill>
                        </a:rPr>
                        <a:t>0</a:t>
                      </a:r>
                    </a:p>
                  </a:txBody>
                  <a:tcPr/>
                </a:tc>
                <a:tc>
                  <a:txBody>
                    <a:bodyPr/>
                    <a:lstStyle/>
                    <a:p>
                      <a:pPr algn="ctr"/>
                      <a:r>
                        <a:rPr lang="de-DE" sz="1200" dirty="0">
                          <a:solidFill>
                            <a:schemeClr val="tx1"/>
                          </a:solidFill>
                        </a:rPr>
                        <a:t>0</a:t>
                      </a:r>
                    </a:p>
                  </a:txBody>
                  <a:tcPr/>
                </a:tc>
                <a:tc>
                  <a:txBody>
                    <a:bodyPr/>
                    <a:lstStyle/>
                    <a:p>
                      <a:pPr algn="ctr"/>
                      <a:r>
                        <a:rPr lang="de-DE" sz="1200" dirty="0">
                          <a:solidFill>
                            <a:schemeClr val="tx1"/>
                          </a:solidFill>
                        </a:rPr>
                        <a:t>Genesen</a:t>
                      </a:r>
                    </a:p>
                  </a:txBody>
                  <a:tcPr/>
                </a:tc>
                <a:tc>
                  <a:txBody>
                    <a:bodyPr/>
                    <a:lstStyle/>
                    <a:p>
                      <a:pPr algn="ctr"/>
                      <a:r>
                        <a:rPr lang="de-DE" sz="1200" dirty="0">
                          <a:solidFill>
                            <a:schemeClr val="tx1"/>
                          </a:solidFill>
                        </a:rPr>
                        <a:t>14.04.2020</a:t>
                      </a:r>
                    </a:p>
                  </a:txBody>
                  <a:tcPr/>
                </a:tc>
                <a:extLst>
                  <a:ext uri="{0D108BD9-81ED-4DB2-BD59-A6C34878D82A}">
                    <a16:rowId xmlns:a16="http://schemas.microsoft.com/office/drawing/2014/main" val="3081467708"/>
                  </a:ext>
                </a:extLst>
              </a:tr>
              <a:tr h="201246">
                <a:tc>
                  <a:txBody>
                    <a:bodyPr/>
                    <a:lstStyle/>
                    <a:p>
                      <a:pPr algn="ctr"/>
                      <a:r>
                        <a:rPr lang="de-DE" sz="1200" dirty="0">
                          <a:solidFill>
                            <a:schemeClr val="tx1"/>
                          </a:solidFill>
                        </a:rPr>
                        <a:t>1</a:t>
                      </a:r>
                    </a:p>
                  </a:txBody>
                  <a:tcPr/>
                </a:tc>
                <a:tc>
                  <a:txBody>
                    <a:bodyPr/>
                    <a:lstStyle/>
                    <a:p>
                      <a:pPr algn="ctr"/>
                      <a:r>
                        <a:rPr lang="de-DE" sz="1200" dirty="0">
                          <a:solidFill>
                            <a:schemeClr val="tx1"/>
                          </a:solidFill>
                        </a:rPr>
                        <a:t>1</a:t>
                      </a:r>
                    </a:p>
                  </a:txBody>
                  <a:tcPr/>
                </a:tc>
                <a:tc>
                  <a:txBody>
                    <a:bodyPr/>
                    <a:lstStyle/>
                    <a:p>
                      <a:pPr algn="ctr"/>
                      <a:r>
                        <a:rPr lang="de-DE" sz="1200" dirty="0">
                          <a:solidFill>
                            <a:schemeClr val="tx1"/>
                          </a:solidFill>
                        </a:rPr>
                        <a:t>Geimpft</a:t>
                      </a:r>
                    </a:p>
                  </a:txBody>
                  <a:tcPr/>
                </a:tc>
                <a:tc>
                  <a:txBody>
                    <a:bodyPr/>
                    <a:lstStyle/>
                    <a:p>
                      <a:pPr algn="ctr"/>
                      <a:r>
                        <a:rPr lang="de-DE" sz="1200" dirty="0">
                          <a:solidFill>
                            <a:schemeClr val="tx1"/>
                          </a:solidFill>
                        </a:rPr>
                        <a:t>01.06.2021</a:t>
                      </a:r>
                    </a:p>
                  </a:txBody>
                  <a:tcPr/>
                </a:tc>
                <a:extLst>
                  <a:ext uri="{0D108BD9-81ED-4DB2-BD59-A6C34878D82A}">
                    <a16:rowId xmlns:a16="http://schemas.microsoft.com/office/drawing/2014/main" val="2414412538"/>
                  </a:ext>
                </a:extLst>
              </a:tr>
              <a:tr h="201246">
                <a:tc>
                  <a:txBody>
                    <a:bodyPr/>
                    <a:lstStyle/>
                    <a:p>
                      <a:pPr algn="ctr"/>
                      <a:r>
                        <a:rPr lang="de-DE" sz="1200" dirty="0">
                          <a:solidFill>
                            <a:schemeClr val="tx1"/>
                          </a:solidFill>
                        </a:rPr>
                        <a:t>2</a:t>
                      </a:r>
                    </a:p>
                  </a:txBody>
                  <a:tcPr/>
                </a:tc>
                <a:tc>
                  <a:txBody>
                    <a:bodyPr/>
                    <a:lstStyle/>
                    <a:p>
                      <a:pPr algn="ctr"/>
                      <a:r>
                        <a:rPr lang="de-DE" sz="1200" dirty="0">
                          <a:solidFill>
                            <a:schemeClr val="tx1"/>
                          </a:solidFill>
                        </a:rPr>
                        <a:t>2</a:t>
                      </a:r>
                    </a:p>
                  </a:txBody>
                  <a:tcPr/>
                </a:tc>
                <a:tc>
                  <a:txBody>
                    <a:bodyPr/>
                    <a:lstStyle/>
                    <a:p>
                      <a:pPr algn="ctr"/>
                      <a:r>
                        <a:rPr lang="de-DE" sz="1200" dirty="0">
                          <a:solidFill>
                            <a:schemeClr val="tx1"/>
                          </a:solidFill>
                        </a:rPr>
                        <a:t>Geimpft</a:t>
                      </a:r>
                    </a:p>
                  </a:txBody>
                  <a:tcPr/>
                </a:tc>
                <a:tc>
                  <a:txBody>
                    <a:bodyPr/>
                    <a:lstStyle/>
                    <a:p>
                      <a:pPr algn="ctr"/>
                      <a:r>
                        <a:rPr lang="de-DE" sz="1200" dirty="0">
                          <a:solidFill>
                            <a:schemeClr val="tx1"/>
                          </a:solidFill>
                        </a:rPr>
                        <a:t>21.08.2021</a:t>
                      </a:r>
                    </a:p>
                  </a:txBody>
                  <a:tcPr/>
                </a:tc>
                <a:extLst>
                  <a:ext uri="{0D108BD9-81ED-4DB2-BD59-A6C34878D82A}">
                    <a16:rowId xmlns:a16="http://schemas.microsoft.com/office/drawing/2014/main" val="18396663"/>
                  </a:ext>
                </a:extLst>
              </a:tr>
              <a:tr h="201246">
                <a:tc>
                  <a:txBody>
                    <a:bodyPr/>
                    <a:lstStyle/>
                    <a:p>
                      <a:pPr algn="ctr"/>
                      <a:r>
                        <a:rPr lang="de-DE" sz="1200" dirty="0">
                          <a:solidFill>
                            <a:schemeClr val="tx1"/>
                          </a:solidFill>
                        </a:rPr>
                        <a:t>3</a:t>
                      </a:r>
                    </a:p>
                  </a:txBody>
                  <a:tcPr/>
                </a:tc>
                <a:tc>
                  <a:txBody>
                    <a:bodyPr/>
                    <a:lstStyle/>
                    <a:p>
                      <a:pPr algn="ctr"/>
                      <a:r>
                        <a:rPr lang="de-DE" sz="1200" dirty="0">
                          <a:solidFill>
                            <a:schemeClr val="tx1"/>
                          </a:solidFill>
                        </a:rPr>
                        <a:t>3</a:t>
                      </a:r>
                    </a:p>
                  </a:txBody>
                  <a:tcPr/>
                </a:tc>
                <a:tc>
                  <a:txBody>
                    <a:bodyPr/>
                    <a:lstStyle/>
                    <a:p>
                      <a:pPr algn="ctr"/>
                      <a:r>
                        <a:rPr lang="de-DE" sz="1200" dirty="0">
                          <a:solidFill>
                            <a:schemeClr val="tx1"/>
                          </a:solidFill>
                        </a:rPr>
                        <a:t>Infiziert</a:t>
                      </a:r>
                    </a:p>
                  </a:txBody>
                  <a:tcPr/>
                </a:tc>
                <a:tc>
                  <a:txBody>
                    <a:bodyPr/>
                    <a:lstStyle/>
                    <a:p>
                      <a:pPr algn="ctr"/>
                      <a:r>
                        <a:rPr lang="de-DE" sz="1200" dirty="0">
                          <a:solidFill>
                            <a:schemeClr val="tx1"/>
                          </a:solidFill>
                        </a:rPr>
                        <a:t>05.12.2020</a:t>
                      </a:r>
                    </a:p>
                  </a:txBody>
                  <a:tcPr/>
                </a:tc>
                <a:extLst>
                  <a:ext uri="{0D108BD9-81ED-4DB2-BD59-A6C34878D82A}">
                    <a16:rowId xmlns:a16="http://schemas.microsoft.com/office/drawing/2014/main" val="2991024871"/>
                  </a:ext>
                </a:extLst>
              </a:tr>
              <a:tr h="201246">
                <a:tc>
                  <a:txBody>
                    <a:bodyPr/>
                    <a:lstStyle/>
                    <a:p>
                      <a:pPr algn="ctr"/>
                      <a:r>
                        <a:rPr lang="de-DE" sz="1200" dirty="0">
                          <a:solidFill>
                            <a:schemeClr val="tx1"/>
                          </a:solidFill>
                        </a:rPr>
                        <a:t>4</a:t>
                      </a:r>
                    </a:p>
                  </a:txBody>
                  <a:tcPr/>
                </a:tc>
                <a:tc>
                  <a:txBody>
                    <a:bodyPr/>
                    <a:lstStyle/>
                    <a:p>
                      <a:pPr algn="ctr"/>
                      <a:r>
                        <a:rPr lang="de-DE" sz="1200" dirty="0">
                          <a:solidFill>
                            <a:schemeClr val="tx1"/>
                          </a:solidFill>
                        </a:rPr>
                        <a:t>1</a:t>
                      </a:r>
                    </a:p>
                  </a:txBody>
                  <a:tcPr/>
                </a:tc>
                <a:tc>
                  <a:txBody>
                    <a:bodyPr/>
                    <a:lstStyle/>
                    <a:p>
                      <a:pPr algn="ctr"/>
                      <a:r>
                        <a:rPr lang="de-DE" sz="1200" dirty="0">
                          <a:solidFill>
                            <a:schemeClr val="tx1"/>
                          </a:solidFill>
                        </a:rPr>
                        <a:t>Infiziert</a:t>
                      </a:r>
                    </a:p>
                  </a:txBody>
                  <a:tcPr/>
                </a:tc>
                <a:tc>
                  <a:txBody>
                    <a:bodyPr/>
                    <a:lstStyle/>
                    <a:p>
                      <a:pPr algn="ctr"/>
                      <a:r>
                        <a:rPr lang="de-DE" sz="1200" dirty="0">
                          <a:solidFill>
                            <a:schemeClr val="tx1"/>
                          </a:solidFill>
                        </a:rPr>
                        <a:t>01.01.2022</a:t>
                      </a:r>
                    </a:p>
                  </a:txBody>
                  <a:tcPr/>
                </a:tc>
                <a:extLst>
                  <a:ext uri="{0D108BD9-81ED-4DB2-BD59-A6C34878D82A}">
                    <a16:rowId xmlns:a16="http://schemas.microsoft.com/office/drawing/2014/main" val="1570353850"/>
                  </a:ext>
                </a:extLst>
              </a:tr>
            </a:tbl>
          </a:graphicData>
        </a:graphic>
      </p:graphicFrame>
      <p:sp>
        <p:nvSpPr>
          <p:cNvPr id="3" name="Titel 2">
            <a:extLst>
              <a:ext uri="{FF2B5EF4-FFF2-40B4-BE49-F238E27FC236}">
                <a16:creationId xmlns:a16="http://schemas.microsoft.com/office/drawing/2014/main" id="{B51F0EB4-A2BF-4204-AD63-60EF19F0DF89}"/>
              </a:ext>
            </a:extLst>
          </p:cNvPr>
          <p:cNvSpPr>
            <a:spLocks noGrp="1"/>
          </p:cNvSpPr>
          <p:nvPr>
            <p:ph type="title"/>
          </p:nvPr>
        </p:nvSpPr>
        <p:spPr/>
        <p:txBody>
          <a:bodyPr/>
          <a:lstStyle/>
          <a:p>
            <a:r>
              <a:rPr lang="de-DE" dirty="0"/>
              <a:t>4.4.1 SQL-Abfragen – Theorie (AUSGEBLENDET)</a:t>
            </a:r>
          </a:p>
        </p:txBody>
      </p:sp>
      <p:graphicFrame>
        <p:nvGraphicFramePr>
          <p:cNvPr id="7" name="Inhaltsplatzhalter 4">
            <a:extLst>
              <a:ext uri="{FF2B5EF4-FFF2-40B4-BE49-F238E27FC236}">
                <a16:creationId xmlns:a16="http://schemas.microsoft.com/office/drawing/2014/main" id="{92B619ED-630C-4B32-9115-B7A1CBBA9BB0}"/>
              </a:ext>
            </a:extLst>
          </p:cNvPr>
          <p:cNvGraphicFramePr>
            <a:graphicFrameLocks/>
          </p:cNvGraphicFramePr>
          <p:nvPr>
            <p:extLst/>
          </p:nvPr>
        </p:nvGraphicFramePr>
        <p:xfrm>
          <a:off x="1236211" y="1196448"/>
          <a:ext cx="5158720" cy="1706880"/>
        </p:xfrm>
        <a:graphic>
          <a:graphicData uri="http://schemas.openxmlformats.org/drawingml/2006/table">
            <a:tbl>
              <a:tblPr firstRow="1" bandRow="1">
                <a:tableStyleId>{5C22544A-7EE6-4342-B048-85BDC9FD1C3A}</a:tableStyleId>
              </a:tblPr>
              <a:tblGrid>
                <a:gridCol w="409893">
                  <a:extLst>
                    <a:ext uri="{9D8B030D-6E8A-4147-A177-3AD203B41FA5}">
                      <a16:colId xmlns:a16="http://schemas.microsoft.com/office/drawing/2014/main" val="2581513257"/>
                    </a:ext>
                  </a:extLst>
                </a:gridCol>
                <a:gridCol w="1187767">
                  <a:extLst>
                    <a:ext uri="{9D8B030D-6E8A-4147-A177-3AD203B41FA5}">
                      <a16:colId xmlns:a16="http://schemas.microsoft.com/office/drawing/2014/main" val="336856463"/>
                    </a:ext>
                  </a:extLst>
                </a:gridCol>
                <a:gridCol w="979297">
                  <a:extLst>
                    <a:ext uri="{9D8B030D-6E8A-4147-A177-3AD203B41FA5}">
                      <a16:colId xmlns:a16="http://schemas.microsoft.com/office/drawing/2014/main" val="1510840417"/>
                    </a:ext>
                  </a:extLst>
                </a:gridCol>
                <a:gridCol w="1443355">
                  <a:extLst>
                    <a:ext uri="{9D8B030D-6E8A-4147-A177-3AD203B41FA5}">
                      <a16:colId xmlns:a16="http://schemas.microsoft.com/office/drawing/2014/main" val="345600544"/>
                    </a:ext>
                  </a:extLst>
                </a:gridCol>
                <a:gridCol w="1138408">
                  <a:extLst>
                    <a:ext uri="{9D8B030D-6E8A-4147-A177-3AD203B41FA5}">
                      <a16:colId xmlns:a16="http://schemas.microsoft.com/office/drawing/2014/main" val="1097838760"/>
                    </a:ext>
                  </a:extLst>
                </a:gridCol>
              </a:tblGrid>
              <a:tr h="259229">
                <a:tc gridSpan="5">
                  <a:txBody>
                    <a:bodyPr/>
                    <a:lstStyle/>
                    <a:p>
                      <a:pPr algn="ctr"/>
                      <a:r>
                        <a:rPr lang="de-DE" sz="1400" dirty="0">
                          <a:solidFill>
                            <a:schemeClr val="tx1"/>
                          </a:solidFill>
                        </a:rPr>
                        <a:t>Patient</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259229">
                <a:tc>
                  <a:txBody>
                    <a:bodyPr/>
                    <a:lstStyle/>
                    <a:p>
                      <a:pPr algn="ctr"/>
                      <a:r>
                        <a:rPr lang="de-DE" sz="1400" dirty="0">
                          <a:solidFill>
                            <a:schemeClr val="tx1"/>
                          </a:solidFill>
                        </a:rPr>
                        <a:t>ID</a:t>
                      </a:r>
                    </a:p>
                  </a:txBody>
                  <a:tcPr>
                    <a:solidFill>
                      <a:schemeClr val="accent1"/>
                    </a:solidFill>
                  </a:tcPr>
                </a:tc>
                <a:tc>
                  <a:txBody>
                    <a:bodyPr/>
                    <a:lstStyle/>
                    <a:p>
                      <a:pPr algn="ctr"/>
                      <a:r>
                        <a:rPr lang="de-DE" sz="1400" dirty="0">
                          <a:solidFill>
                            <a:schemeClr val="tx1"/>
                          </a:solidFill>
                        </a:rPr>
                        <a:t>Name</a:t>
                      </a:r>
                    </a:p>
                  </a:txBody>
                  <a:tcPr>
                    <a:solidFill>
                      <a:schemeClr val="accent1"/>
                    </a:solidFill>
                  </a:tcPr>
                </a:tc>
                <a:tc>
                  <a:txBody>
                    <a:bodyPr/>
                    <a:lstStyle/>
                    <a:p>
                      <a:pPr algn="ctr"/>
                      <a:r>
                        <a:rPr lang="de-DE" sz="1400" dirty="0">
                          <a:solidFill>
                            <a:schemeClr val="tx1"/>
                          </a:solidFill>
                        </a:rPr>
                        <a:t>Vorname</a:t>
                      </a:r>
                    </a:p>
                  </a:txBody>
                  <a:tcPr>
                    <a:solidFill>
                      <a:schemeClr val="accent1"/>
                    </a:solidFill>
                  </a:tcPr>
                </a:tc>
                <a:tc>
                  <a:txBody>
                    <a:bodyPr/>
                    <a:lstStyle/>
                    <a:p>
                      <a:pPr algn="ctr"/>
                      <a:r>
                        <a:rPr lang="de-DE" sz="1400" dirty="0">
                          <a:solidFill>
                            <a:schemeClr val="tx1"/>
                          </a:solidFill>
                        </a:rPr>
                        <a:t>Geburtsdatum</a:t>
                      </a:r>
                    </a:p>
                  </a:txBody>
                  <a:tcPr>
                    <a:solidFill>
                      <a:schemeClr val="accent1"/>
                    </a:solidFill>
                  </a:tcPr>
                </a:tc>
                <a:tc>
                  <a:txBody>
                    <a:bodyPr/>
                    <a:lstStyle/>
                    <a:p>
                      <a:pPr algn="ctr"/>
                      <a:r>
                        <a:rPr lang="de-DE" sz="1400" dirty="0">
                          <a:solidFill>
                            <a:schemeClr val="tx1"/>
                          </a:solidFill>
                        </a:rPr>
                        <a:t>Geschlecht</a:t>
                      </a:r>
                    </a:p>
                  </a:txBody>
                  <a:tcPr>
                    <a:solidFill>
                      <a:schemeClr val="accent1"/>
                    </a:solidFill>
                  </a:tcPr>
                </a:tc>
                <a:extLst>
                  <a:ext uri="{0D108BD9-81ED-4DB2-BD59-A6C34878D82A}">
                    <a16:rowId xmlns:a16="http://schemas.microsoft.com/office/drawing/2014/main" val="2528856626"/>
                  </a:ext>
                </a:extLst>
              </a:tr>
              <a:tr h="259229">
                <a:tc>
                  <a:txBody>
                    <a:bodyPr/>
                    <a:lstStyle/>
                    <a:p>
                      <a:pPr algn="ctr"/>
                      <a:r>
                        <a:rPr lang="de-DE" sz="1200" dirty="0">
                          <a:solidFill>
                            <a:schemeClr val="tx1"/>
                          </a:solidFill>
                        </a:rPr>
                        <a:t>0</a:t>
                      </a:r>
                    </a:p>
                  </a:txBody>
                  <a:tcPr/>
                </a:tc>
                <a:tc>
                  <a:txBody>
                    <a:bodyPr/>
                    <a:lstStyle/>
                    <a:p>
                      <a:pPr algn="ctr"/>
                      <a:r>
                        <a:rPr lang="de-DE" sz="1200" dirty="0">
                          <a:solidFill>
                            <a:schemeClr val="tx1"/>
                          </a:solidFill>
                        </a:rPr>
                        <a:t>Mustermann</a:t>
                      </a:r>
                    </a:p>
                  </a:txBody>
                  <a:tcPr/>
                </a:tc>
                <a:tc>
                  <a:txBody>
                    <a:bodyPr/>
                    <a:lstStyle/>
                    <a:p>
                      <a:pPr algn="ctr"/>
                      <a:r>
                        <a:rPr lang="de-DE" sz="1200" dirty="0">
                          <a:solidFill>
                            <a:schemeClr val="tx1"/>
                          </a:solidFill>
                        </a:rPr>
                        <a:t>Max</a:t>
                      </a:r>
                    </a:p>
                  </a:txBody>
                  <a:tcPr/>
                </a:tc>
                <a:tc>
                  <a:txBody>
                    <a:bodyPr/>
                    <a:lstStyle/>
                    <a:p>
                      <a:pPr algn="ctr"/>
                      <a:r>
                        <a:rPr lang="de-DE" sz="1200" dirty="0">
                          <a:solidFill>
                            <a:schemeClr val="tx1"/>
                          </a:solidFill>
                        </a:rPr>
                        <a:t>01.01.2000</a:t>
                      </a:r>
                    </a:p>
                  </a:txBody>
                  <a:tcPr/>
                </a:tc>
                <a:tc>
                  <a:txBody>
                    <a:bodyPr/>
                    <a:lstStyle/>
                    <a:p>
                      <a:pPr algn="ctr"/>
                      <a:r>
                        <a:rPr lang="de-DE" sz="1200" dirty="0">
                          <a:solidFill>
                            <a:schemeClr val="tx1"/>
                          </a:solidFill>
                        </a:rPr>
                        <a:t>m</a:t>
                      </a:r>
                    </a:p>
                  </a:txBody>
                  <a:tcPr/>
                </a:tc>
                <a:extLst>
                  <a:ext uri="{0D108BD9-81ED-4DB2-BD59-A6C34878D82A}">
                    <a16:rowId xmlns:a16="http://schemas.microsoft.com/office/drawing/2014/main" val="3081467708"/>
                  </a:ext>
                </a:extLst>
              </a:tr>
              <a:tr h="259229">
                <a:tc>
                  <a:txBody>
                    <a:bodyPr/>
                    <a:lstStyle/>
                    <a:p>
                      <a:pPr algn="ctr"/>
                      <a:r>
                        <a:rPr lang="de-DE" sz="1200" dirty="0">
                          <a:solidFill>
                            <a:schemeClr val="tx1"/>
                          </a:solidFill>
                        </a:rPr>
                        <a:t>1</a:t>
                      </a:r>
                    </a:p>
                  </a:txBody>
                  <a:tcPr/>
                </a:tc>
                <a:tc>
                  <a:txBody>
                    <a:bodyPr/>
                    <a:lstStyle/>
                    <a:p>
                      <a:pPr algn="ctr"/>
                      <a:r>
                        <a:rPr lang="de-DE" sz="1200" dirty="0">
                          <a:solidFill>
                            <a:schemeClr val="tx1"/>
                          </a:solidFill>
                        </a:rPr>
                        <a:t>Decker</a:t>
                      </a:r>
                    </a:p>
                  </a:txBody>
                  <a:tcPr/>
                </a:tc>
                <a:tc>
                  <a:txBody>
                    <a:bodyPr/>
                    <a:lstStyle/>
                    <a:p>
                      <a:pPr algn="ctr"/>
                      <a:r>
                        <a:rPr lang="de-DE" sz="1200" dirty="0">
                          <a:solidFill>
                            <a:schemeClr val="tx1"/>
                          </a:solidFill>
                        </a:rPr>
                        <a:t>Dirk</a:t>
                      </a:r>
                    </a:p>
                  </a:txBody>
                  <a:tcPr/>
                </a:tc>
                <a:tc>
                  <a:txBody>
                    <a:bodyPr/>
                    <a:lstStyle/>
                    <a:p>
                      <a:pPr algn="ctr"/>
                      <a:r>
                        <a:rPr lang="de-DE" sz="1200" dirty="0">
                          <a:solidFill>
                            <a:schemeClr val="tx1"/>
                          </a:solidFill>
                        </a:rPr>
                        <a:t>31.12.1999</a:t>
                      </a:r>
                    </a:p>
                  </a:txBody>
                  <a:tcPr/>
                </a:tc>
                <a:tc>
                  <a:txBody>
                    <a:bodyPr/>
                    <a:lstStyle/>
                    <a:p>
                      <a:pPr algn="ctr"/>
                      <a:r>
                        <a:rPr lang="de-DE" sz="1200" dirty="0">
                          <a:solidFill>
                            <a:schemeClr val="tx1"/>
                          </a:solidFill>
                        </a:rPr>
                        <a:t>m</a:t>
                      </a:r>
                    </a:p>
                  </a:txBody>
                  <a:tcPr/>
                </a:tc>
                <a:extLst>
                  <a:ext uri="{0D108BD9-81ED-4DB2-BD59-A6C34878D82A}">
                    <a16:rowId xmlns:a16="http://schemas.microsoft.com/office/drawing/2014/main" val="2414412538"/>
                  </a:ext>
                </a:extLst>
              </a:tr>
              <a:tr h="259229">
                <a:tc>
                  <a:txBody>
                    <a:bodyPr/>
                    <a:lstStyle/>
                    <a:p>
                      <a:pPr algn="ctr"/>
                      <a:r>
                        <a:rPr lang="de-DE" sz="1200" dirty="0">
                          <a:solidFill>
                            <a:schemeClr val="tx1"/>
                          </a:solidFill>
                        </a:rPr>
                        <a:t>2</a:t>
                      </a:r>
                    </a:p>
                  </a:txBody>
                  <a:tcPr/>
                </a:tc>
                <a:tc>
                  <a:txBody>
                    <a:bodyPr/>
                    <a:lstStyle/>
                    <a:p>
                      <a:pPr algn="ctr"/>
                      <a:r>
                        <a:rPr lang="de-DE" sz="1200" dirty="0">
                          <a:solidFill>
                            <a:schemeClr val="tx1"/>
                          </a:solidFill>
                        </a:rPr>
                        <a:t>Räubertochter</a:t>
                      </a:r>
                    </a:p>
                  </a:txBody>
                  <a:tcPr/>
                </a:tc>
                <a:tc>
                  <a:txBody>
                    <a:bodyPr/>
                    <a:lstStyle/>
                    <a:p>
                      <a:pPr algn="ctr"/>
                      <a:r>
                        <a:rPr lang="de-DE" sz="1200" dirty="0">
                          <a:solidFill>
                            <a:schemeClr val="tx1"/>
                          </a:solidFill>
                        </a:rPr>
                        <a:t>Ronja</a:t>
                      </a:r>
                    </a:p>
                  </a:txBody>
                  <a:tcPr/>
                </a:tc>
                <a:tc>
                  <a:txBody>
                    <a:bodyPr/>
                    <a:lstStyle/>
                    <a:p>
                      <a:pPr algn="ctr"/>
                      <a:r>
                        <a:rPr lang="de-DE" sz="1200" dirty="0">
                          <a:solidFill>
                            <a:schemeClr val="tx1"/>
                          </a:solidFill>
                        </a:rPr>
                        <a:t>03.02.1952</a:t>
                      </a:r>
                    </a:p>
                  </a:txBody>
                  <a:tcPr/>
                </a:tc>
                <a:tc>
                  <a:txBody>
                    <a:bodyPr/>
                    <a:lstStyle/>
                    <a:p>
                      <a:pPr algn="ctr"/>
                      <a:r>
                        <a:rPr lang="de-DE" sz="1200" dirty="0">
                          <a:solidFill>
                            <a:schemeClr val="tx1"/>
                          </a:solidFill>
                        </a:rPr>
                        <a:t>w</a:t>
                      </a:r>
                    </a:p>
                  </a:txBody>
                  <a:tcPr/>
                </a:tc>
                <a:extLst>
                  <a:ext uri="{0D108BD9-81ED-4DB2-BD59-A6C34878D82A}">
                    <a16:rowId xmlns:a16="http://schemas.microsoft.com/office/drawing/2014/main" val="18396663"/>
                  </a:ext>
                </a:extLst>
              </a:tr>
              <a:tr h="259229">
                <a:tc>
                  <a:txBody>
                    <a:bodyPr/>
                    <a:lstStyle/>
                    <a:p>
                      <a:pPr algn="ctr"/>
                      <a:r>
                        <a:rPr lang="de-DE" sz="1200" dirty="0">
                          <a:solidFill>
                            <a:schemeClr val="tx1"/>
                          </a:solidFill>
                        </a:rPr>
                        <a:t>3</a:t>
                      </a:r>
                    </a:p>
                  </a:txBody>
                  <a:tcPr/>
                </a:tc>
                <a:tc>
                  <a:txBody>
                    <a:bodyPr/>
                    <a:lstStyle/>
                    <a:p>
                      <a:pPr algn="ctr"/>
                      <a:r>
                        <a:rPr lang="de-DE" sz="1200" dirty="0">
                          <a:solidFill>
                            <a:schemeClr val="tx1"/>
                          </a:solidFill>
                        </a:rPr>
                        <a:t>Lustig</a:t>
                      </a:r>
                    </a:p>
                  </a:txBody>
                  <a:tcPr/>
                </a:tc>
                <a:tc>
                  <a:txBody>
                    <a:bodyPr/>
                    <a:lstStyle/>
                    <a:p>
                      <a:pPr algn="ctr"/>
                      <a:r>
                        <a:rPr lang="de-DE" sz="1200" dirty="0">
                          <a:solidFill>
                            <a:schemeClr val="tx1"/>
                          </a:solidFill>
                        </a:rPr>
                        <a:t>Lea</a:t>
                      </a:r>
                    </a:p>
                  </a:txBody>
                  <a:tcPr/>
                </a:tc>
                <a:tc>
                  <a:txBody>
                    <a:bodyPr/>
                    <a:lstStyle/>
                    <a:p>
                      <a:pPr algn="ctr"/>
                      <a:r>
                        <a:rPr lang="de-DE" sz="1200" dirty="0">
                          <a:solidFill>
                            <a:schemeClr val="tx1"/>
                          </a:solidFill>
                        </a:rPr>
                        <a:t>04.05.1965</a:t>
                      </a:r>
                    </a:p>
                  </a:txBody>
                  <a:tcPr/>
                </a:tc>
                <a:tc>
                  <a:txBody>
                    <a:bodyPr/>
                    <a:lstStyle/>
                    <a:p>
                      <a:pPr algn="ctr"/>
                      <a:r>
                        <a:rPr lang="de-DE" sz="1200" dirty="0">
                          <a:solidFill>
                            <a:schemeClr val="tx1"/>
                          </a:solidFill>
                        </a:rPr>
                        <a:t>w</a:t>
                      </a:r>
                    </a:p>
                  </a:txBody>
                  <a:tcPr/>
                </a:tc>
                <a:extLst>
                  <a:ext uri="{0D108BD9-81ED-4DB2-BD59-A6C34878D82A}">
                    <a16:rowId xmlns:a16="http://schemas.microsoft.com/office/drawing/2014/main" val="2991024871"/>
                  </a:ext>
                </a:extLst>
              </a:tr>
            </a:tbl>
          </a:graphicData>
        </a:graphic>
      </p:graphicFrame>
      <p:sp>
        <p:nvSpPr>
          <p:cNvPr id="8" name="Inhaltsplatzhalter 1">
            <a:extLst>
              <a:ext uri="{FF2B5EF4-FFF2-40B4-BE49-F238E27FC236}">
                <a16:creationId xmlns:a16="http://schemas.microsoft.com/office/drawing/2014/main" id="{B86ED8FE-D675-45DA-B12E-9C91185F960A}"/>
              </a:ext>
            </a:extLst>
          </p:cNvPr>
          <p:cNvSpPr txBox="1">
            <a:spLocks/>
          </p:cNvSpPr>
          <p:nvPr/>
        </p:nvSpPr>
        <p:spPr>
          <a:xfrm>
            <a:off x="876032" y="3758111"/>
            <a:ext cx="8964377" cy="2448272"/>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r>
              <a:rPr lang="de-DE" kern="0" dirty="0"/>
              <a:t>Welche Patienten wurden trotz Impfung infiziert?</a:t>
            </a:r>
          </a:p>
          <a:p>
            <a:r>
              <a:rPr lang="de-DE" kern="0" dirty="0"/>
              <a:t>SQL-Abfrage:</a:t>
            </a:r>
          </a:p>
          <a:p>
            <a:pPr marL="0" indent="0">
              <a:buNone/>
            </a:pPr>
            <a:r>
              <a:rPr lang="de-DE" sz="1600" kern="0" dirty="0"/>
              <a:t>SELECT </a:t>
            </a:r>
            <a:r>
              <a:rPr lang="de-DE" sz="1600" kern="0" dirty="0" err="1"/>
              <a:t>p.Name</a:t>
            </a:r>
            <a:r>
              <a:rPr lang="de-DE" sz="1600" kern="0" dirty="0"/>
              <a:t>, </a:t>
            </a:r>
            <a:r>
              <a:rPr lang="de-DE" sz="1600" kern="0" dirty="0" err="1"/>
              <a:t>p.Vorname</a:t>
            </a:r>
            <a:r>
              <a:rPr lang="de-DE" sz="1600" kern="0" dirty="0"/>
              <a:t> FROM Patient AS p</a:t>
            </a:r>
          </a:p>
          <a:p>
            <a:pPr marL="0" indent="0">
              <a:buNone/>
            </a:pPr>
            <a:r>
              <a:rPr lang="de-DE" sz="1600" kern="0" dirty="0"/>
              <a:t>JOIN Patientenzustand AS </a:t>
            </a:r>
            <a:r>
              <a:rPr lang="de-DE" sz="1600" kern="0" dirty="0" err="1"/>
              <a:t>pz</a:t>
            </a:r>
            <a:r>
              <a:rPr lang="de-DE" sz="1600" kern="0" dirty="0"/>
              <a:t> ON p.ID = </a:t>
            </a:r>
            <a:r>
              <a:rPr lang="de-DE" sz="1600" kern="0" dirty="0" err="1"/>
              <a:t>pz.PatientenID</a:t>
            </a:r>
            <a:endParaRPr lang="de-DE" sz="1600" kern="0" dirty="0"/>
          </a:p>
          <a:p>
            <a:pPr marL="0" indent="0">
              <a:buNone/>
            </a:pPr>
            <a:r>
              <a:rPr lang="de-DE" sz="1600" kern="0" dirty="0"/>
              <a:t>WHERE </a:t>
            </a:r>
            <a:r>
              <a:rPr lang="de-DE" sz="1600" kern="0" dirty="0" err="1"/>
              <a:t>pz.Status</a:t>
            </a:r>
            <a:r>
              <a:rPr lang="de-DE" sz="1600" kern="0" dirty="0"/>
              <a:t> = ‘Infiziert‘ </a:t>
            </a:r>
          </a:p>
          <a:p>
            <a:pPr marL="0" indent="0">
              <a:buNone/>
            </a:pPr>
            <a:r>
              <a:rPr lang="de-DE" sz="1600" kern="0" dirty="0"/>
              <a:t>AND </a:t>
            </a:r>
            <a:r>
              <a:rPr lang="de-DE" sz="1600" kern="0" dirty="0" err="1"/>
              <a:t>pz.PatientenID</a:t>
            </a:r>
            <a:r>
              <a:rPr lang="de-DE" sz="1600" kern="0" dirty="0"/>
              <a:t> IN</a:t>
            </a:r>
            <a:endParaRPr lang="de-DE" sz="1800" kern="0" dirty="0"/>
          </a:p>
          <a:p>
            <a:pPr marL="0" indent="0">
              <a:buNone/>
            </a:pPr>
            <a:r>
              <a:rPr lang="de-DE" sz="1800" kern="0" dirty="0"/>
              <a:t>	(SELECT </a:t>
            </a:r>
            <a:r>
              <a:rPr lang="de-DE" sz="1800" kern="0" dirty="0" err="1"/>
              <a:t>PatientenID</a:t>
            </a:r>
            <a:r>
              <a:rPr lang="de-DE" sz="1800" kern="0" dirty="0"/>
              <a:t> FROM Patientenzustand </a:t>
            </a:r>
          </a:p>
          <a:p>
            <a:pPr marL="0" indent="0">
              <a:buNone/>
            </a:pPr>
            <a:r>
              <a:rPr lang="de-DE" sz="1800" kern="0" dirty="0"/>
              <a:t>	WHERE Status = ‘Geimpft‘ AND Erfassungsdatum &lt; 	</a:t>
            </a:r>
            <a:r>
              <a:rPr lang="de-DE" sz="1800" kern="0" dirty="0" err="1"/>
              <a:t>pz.Erfassungsdatum</a:t>
            </a:r>
            <a:r>
              <a:rPr lang="de-DE" sz="1800" kern="0" dirty="0"/>
              <a:t>);</a:t>
            </a:r>
            <a:endParaRPr lang="de-DE" sz="1600" kern="0" dirty="0"/>
          </a:p>
        </p:txBody>
      </p:sp>
      <p:grpSp>
        <p:nvGrpSpPr>
          <p:cNvPr id="28" name="Gruppieren 27">
            <a:extLst>
              <a:ext uri="{FF2B5EF4-FFF2-40B4-BE49-F238E27FC236}">
                <a16:creationId xmlns:a16="http://schemas.microsoft.com/office/drawing/2014/main" id="{A6C2B321-138B-4AB6-BBE2-9FB0EDCA36C8}"/>
              </a:ext>
            </a:extLst>
          </p:cNvPr>
          <p:cNvGrpSpPr/>
          <p:nvPr/>
        </p:nvGrpSpPr>
        <p:grpSpPr>
          <a:xfrm>
            <a:off x="1186060" y="2810787"/>
            <a:ext cx="6924999" cy="559590"/>
            <a:chOff x="1186060" y="2810787"/>
            <a:chExt cx="6924999" cy="559590"/>
          </a:xfrm>
        </p:grpSpPr>
        <p:cxnSp>
          <p:nvCxnSpPr>
            <p:cNvPr id="15" name="Gerader Verbinder 14">
              <a:extLst>
                <a:ext uri="{FF2B5EF4-FFF2-40B4-BE49-F238E27FC236}">
                  <a16:creationId xmlns:a16="http://schemas.microsoft.com/office/drawing/2014/main" id="{888718F7-833D-4ED2-8506-8D150FA8C5A1}"/>
                </a:ext>
              </a:extLst>
            </p:cNvPr>
            <p:cNvCxnSpPr>
              <a:cxnSpLocks/>
            </p:cNvCxnSpPr>
            <p:nvPr/>
          </p:nvCxnSpPr>
          <p:spPr bwMode="auto">
            <a:xfrm>
              <a:off x="1474093"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Gerader Verbinder 18">
              <a:extLst>
                <a:ext uri="{FF2B5EF4-FFF2-40B4-BE49-F238E27FC236}">
                  <a16:creationId xmlns:a16="http://schemas.microsoft.com/office/drawing/2014/main" id="{A4403B7F-BB7F-4152-933B-CA6169FB8E45}"/>
                </a:ext>
              </a:extLst>
            </p:cNvPr>
            <p:cNvCxnSpPr>
              <a:cxnSpLocks/>
            </p:cNvCxnSpPr>
            <p:nvPr/>
          </p:nvCxnSpPr>
          <p:spPr bwMode="auto">
            <a:xfrm>
              <a:off x="1474093" y="3212976"/>
              <a:ext cx="627809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Gerader Verbinder 20">
              <a:extLst>
                <a:ext uri="{FF2B5EF4-FFF2-40B4-BE49-F238E27FC236}">
                  <a16:creationId xmlns:a16="http://schemas.microsoft.com/office/drawing/2014/main" id="{8FA6FB4B-D18D-444E-AE5E-09ADA0674607}"/>
                </a:ext>
              </a:extLst>
            </p:cNvPr>
            <p:cNvCxnSpPr>
              <a:cxnSpLocks/>
            </p:cNvCxnSpPr>
            <p:nvPr/>
          </p:nvCxnSpPr>
          <p:spPr bwMode="auto">
            <a:xfrm>
              <a:off x="7752184"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3" name="Textfeld 22">
              <a:extLst>
                <a:ext uri="{FF2B5EF4-FFF2-40B4-BE49-F238E27FC236}">
                  <a16:creationId xmlns:a16="http://schemas.microsoft.com/office/drawing/2014/main" id="{57665773-91B8-40AE-A60C-501D5300DA25}"/>
                </a:ext>
              </a:extLst>
            </p:cNvPr>
            <p:cNvSpPr txBox="1"/>
            <p:nvPr/>
          </p:nvSpPr>
          <p:spPr>
            <a:xfrm>
              <a:off x="1186060" y="3001045"/>
              <a:ext cx="288032" cy="369332"/>
            </a:xfrm>
            <a:prstGeom prst="rect">
              <a:avLst/>
            </a:prstGeom>
            <a:noFill/>
          </p:spPr>
          <p:txBody>
            <a:bodyPr wrap="square" rtlCol="0">
              <a:spAutoFit/>
            </a:bodyPr>
            <a:lstStyle/>
            <a:p>
              <a:r>
                <a:rPr lang="de-DE" sz="1800" dirty="0"/>
                <a:t>1</a:t>
              </a:r>
            </a:p>
          </p:txBody>
        </p:sp>
        <p:sp>
          <p:nvSpPr>
            <p:cNvPr id="24" name="Textfeld 23">
              <a:extLst>
                <a:ext uri="{FF2B5EF4-FFF2-40B4-BE49-F238E27FC236}">
                  <a16:creationId xmlns:a16="http://schemas.microsoft.com/office/drawing/2014/main" id="{A4CCF3A4-9992-44E5-A41A-A5B573A89B7C}"/>
                </a:ext>
              </a:extLst>
            </p:cNvPr>
            <p:cNvSpPr txBox="1"/>
            <p:nvPr/>
          </p:nvSpPr>
          <p:spPr>
            <a:xfrm>
              <a:off x="7823027" y="2971232"/>
              <a:ext cx="288032" cy="369332"/>
            </a:xfrm>
            <a:prstGeom prst="rect">
              <a:avLst/>
            </a:prstGeom>
            <a:noFill/>
          </p:spPr>
          <p:txBody>
            <a:bodyPr wrap="square" rtlCol="0">
              <a:spAutoFit/>
            </a:bodyPr>
            <a:lstStyle/>
            <a:p>
              <a:r>
                <a:rPr lang="de-DE" sz="1800" dirty="0"/>
                <a:t>n</a:t>
              </a:r>
            </a:p>
          </p:txBody>
        </p:sp>
        <p:sp>
          <p:nvSpPr>
            <p:cNvPr id="25" name="Textfeld 24">
              <a:extLst>
                <a:ext uri="{FF2B5EF4-FFF2-40B4-BE49-F238E27FC236}">
                  <a16:creationId xmlns:a16="http://schemas.microsoft.com/office/drawing/2014/main" id="{6721D232-1EF7-4F6E-85A4-A95E47A46BB5}"/>
                </a:ext>
              </a:extLst>
            </p:cNvPr>
            <p:cNvSpPr txBox="1"/>
            <p:nvPr/>
          </p:nvSpPr>
          <p:spPr>
            <a:xfrm rot="16200000">
              <a:off x="7608163" y="2800914"/>
              <a:ext cx="288032" cy="307777"/>
            </a:xfrm>
            <a:prstGeom prst="rect">
              <a:avLst/>
            </a:prstGeom>
            <a:noFill/>
          </p:spPr>
          <p:txBody>
            <a:bodyPr wrap="square" rtlCol="0">
              <a:spAutoFit/>
            </a:bodyPr>
            <a:lstStyle/>
            <a:p>
              <a:r>
                <a:rPr lang="de-DE" sz="1400" dirty="0"/>
                <a:t>&lt;</a:t>
              </a:r>
            </a:p>
          </p:txBody>
        </p:sp>
      </p:grpSp>
      <p:graphicFrame>
        <p:nvGraphicFramePr>
          <p:cNvPr id="26" name="Inhaltsplatzhalter 4">
            <a:extLst>
              <a:ext uri="{FF2B5EF4-FFF2-40B4-BE49-F238E27FC236}">
                <a16:creationId xmlns:a16="http://schemas.microsoft.com/office/drawing/2014/main" id="{9388A1DA-DCE3-4ECE-976D-5BAE2009C9B6}"/>
              </a:ext>
            </a:extLst>
          </p:cNvPr>
          <p:cNvGraphicFramePr>
            <a:graphicFrameLocks/>
          </p:cNvGraphicFramePr>
          <p:nvPr>
            <p:extLst/>
          </p:nvPr>
        </p:nvGraphicFramePr>
        <p:xfrm>
          <a:off x="8804444" y="4098327"/>
          <a:ext cx="2167064" cy="88392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336856463"/>
                    </a:ext>
                  </a:extLst>
                </a:gridCol>
                <a:gridCol w="979297">
                  <a:extLst>
                    <a:ext uri="{9D8B030D-6E8A-4147-A177-3AD203B41FA5}">
                      <a16:colId xmlns:a16="http://schemas.microsoft.com/office/drawing/2014/main" val="1510840417"/>
                    </a:ext>
                  </a:extLst>
                </a:gridCol>
              </a:tblGrid>
              <a:tr h="0">
                <a:tc gridSpan="2">
                  <a:txBody>
                    <a:bodyPr/>
                    <a:lstStyle/>
                    <a:p>
                      <a:pPr algn="ctr"/>
                      <a:r>
                        <a:rPr lang="de-DE" sz="1400" dirty="0">
                          <a:solidFill>
                            <a:schemeClr val="tx1"/>
                          </a:solidFill>
                        </a:rPr>
                        <a:t>Ergebnis</a:t>
                      </a: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259229">
                <a:tc>
                  <a:txBody>
                    <a:bodyPr/>
                    <a:lstStyle/>
                    <a:p>
                      <a:pPr algn="ctr"/>
                      <a:r>
                        <a:rPr lang="de-DE" sz="1400" dirty="0">
                          <a:solidFill>
                            <a:schemeClr val="tx1"/>
                          </a:solidFill>
                        </a:rPr>
                        <a:t>Name</a:t>
                      </a:r>
                    </a:p>
                  </a:txBody>
                  <a:tcPr>
                    <a:solidFill>
                      <a:schemeClr val="accent1"/>
                    </a:solidFill>
                  </a:tcPr>
                </a:tc>
                <a:tc>
                  <a:txBody>
                    <a:bodyPr/>
                    <a:lstStyle/>
                    <a:p>
                      <a:pPr algn="ctr"/>
                      <a:r>
                        <a:rPr lang="de-DE" sz="1400" dirty="0">
                          <a:solidFill>
                            <a:schemeClr val="tx1"/>
                          </a:solidFill>
                        </a:rPr>
                        <a:t>Vorname</a:t>
                      </a:r>
                    </a:p>
                  </a:txBody>
                  <a:tcPr>
                    <a:solidFill>
                      <a:schemeClr val="accent1"/>
                    </a:solidFill>
                  </a:tcPr>
                </a:tc>
                <a:extLst>
                  <a:ext uri="{0D108BD9-81ED-4DB2-BD59-A6C34878D82A}">
                    <a16:rowId xmlns:a16="http://schemas.microsoft.com/office/drawing/2014/main" val="2528856626"/>
                  </a:ext>
                </a:extLst>
              </a:tr>
              <a:tr h="259229">
                <a:tc>
                  <a:txBody>
                    <a:bodyPr/>
                    <a:lstStyle/>
                    <a:p>
                      <a:pPr algn="ctr"/>
                      <a:r>
                        <a:rPr lang="de-DE" sz="1200" dirty="0">
                          <a:solidFill>
                            <a:schemeClr val="tx1"/>
                          </a:solidFill>
                        </a:rPr>
                        <a:t>Decker</a:t>
                      </a:r>
                    </a:p>
                  </a:txBody>
                  <a:tcPr/>
                </a:tc>
                <a:tc>
                  <a:txBody>
                    <a:bodyPr/>
                    <a:lstStyle/>
                    <a:p>
                      <a:pPr algn="ctr"/>
                      <a:r>
                        <a:rPr lang="de-DE" sz="1200" dirty="0">
                          <a:solidFill>
                            <a:schemeClr val="tx1"/>
                          </a:solidFill>
                        </a:rPr>
                        <a:t>Dirk</a:t>
                      </a:r>
                    </a:p>
                  </a:txBody>
                  <a:tcPr/>
                </a:tc>
                <a:extLst>
                  <a:ext uri="{0D108BD9-81ED-4DB2-BD59-A6C34878D82A}">
                    <a16:rowId xmlns:a16="http://schemas.microsoft.com/office/drawing/2014/main" val="3081467708"/>
                  </a:ext>
                </a:extLst>
              </a:tr>
            </a:tbl>
          </a:graphicData>
        </a:graphic>
      </p:graphicFrame>
      <p:sp>
        <p:nvSpPr>
          <p:cNvPr id="29" name="Textfeld 28">
            <a:extLst>
              <a:ext uri="{FF2B5EF4-FFF2-40B4-BE49-F238E27FC236}">
                <a16:creationId xmlns:a16="http://schemas.microsoft.com/office/drawing/2014/main" id="{7412F87A-4A30-46F7-945C-2544D93CCD84}"/>
              </a:ext>
            </a:extLst>
          </p:cNvPr>
          <p:cNvSpPr txBox="1"/>
          <p:nvPr/>
        </p:nvSpPr>
        <p:spPr>
          <a:xfrm>
            <a:off x="1910011" y="1494309"/>
            <a:ext cx="2232248" cy="307777"/>
          </a:xfrm>
          <a:prstGeom prst="rect">
            <a:avLst/>
          </a:prstGeom>
          <a:noFill/>
        </p:spPr>
        <p:txBody>
          <a:bodyPr wrap="square" rtlCol="0">
            <a:spAutoFit/>
          </a:bodyPr>
          <a:lstStyle/>
          <a:p>
            <a:r>
              <a:rPr lang="de-DE" sz="1400" dirty="0">
                <a:solidFill>
                  <a:schemeClr val="tx2"/>
                </a:solidFill>
              </a:rPr>
              <a:t>Name	 Vorname</a:t>
            </a:r>
          </a:p>
        </p:txBody>
      </p:sp>
      <p:grpSp>
        <p:nvGrpSpPr>
          <p:cNvPr id="30" name="Gruppieren 29">
            <a:extLst>
              <a:ext uri="{FF2B5EF4-FFF2-40B4-BE49-F238E27FC236}">
                <a16:creationId xmlns:a16="http://schemas.microsoft.com/office/drawing/2014/main" id="{CB4B3FBA-C510-4105-89B9-8FF9657F6BD8}"/>
              </a:ext>
            </a:extLst>
          </p:cNvPr>
          <p:cNvGrpSpPr/>
          <p:nvPr/>
        </p:nvGrpSpPr>
        <p:grpSpPr>
          <a:xfrm>
            <a:off x="1183803" y="2808075"/>
            <a:ext cx="6924999" cy="559590"/>
            <a:chOff x="1186060" y="2810787"/>
            <a:chExt cx="6924999" cy="559590"/>
          </a:xfrm>
        </p:grpSpPr>
        <p:cxnSp>
          <p:nvCxnSpPr>
            <p:cNvPr id="31" name="Gerader Verbinder 30">
              <a:extLst>
                <a:ext uri="{FF2B5EF4-FFF2-40B4-BE49-F238E27FC236}">
                  <a16:creationId xmlns:a16="http://schemas.microsoft.com/office/drawing/2014/main" id="{45DBECA0-F3C2-4061-9FC8-7CF0BD2CDA50}"/>
                </a:ext>
              </a:extLst>
            </p:cNvPr>
            <p:cNvCxnSpPr>
              <a:cxnSpLocks/>
            </p:cNvCxnSpPr>
            <p:nvPr/>
          </p:nvCxnSpPr>
          <p:spPr bwMode="auto">
            <a:xfrm>
              <a:off x="1474093" y="2903632"/>
              <a:ext cx="0" cy="309344"/>
            </a:xfrm>
            <a:prstGeom prst="line">
              <a:avLst/>
            </a:prstGeom>
            <a:solidFill>
              <a:schemeClr val="accent1"/>
            </a:solidFill>
            <a:ln w="9525" cap="flat" cmpd="sng" algn="ctr">
              <a:solidFill>
                <a:schemeClr val="accent5">
                  <a:lumMod val="50000"/>
                </a:schemeClr>
              </a:solidFill>
              <a:prstDash val="solid"/>
              <a:round/>
              <a:headEnd type="none" w="med" len="med"/>
              <a:tailEnd type="none" w="med" len="med"/>
            </a:ln>
            <a:effectLst/>
          </p:spPr>
        </p:cxnSp>
        <p:cxnSp>
          <p:nvCxnSpPr>
            <p:cNvPr id="32" name="Gerader Verbinder 31">
              <a:extLst>
                <a:ext uri="{FF2B5EF4-FFF2-40B4-BE49-F238E27FC236}">
                  <a16:creationId xmlns:a16="http://schemas.microsoft.com/office/drawing/2014/main" id="{2C59EF3B-CDEE-45A8-9243-B33F482EEC4F}"/>
                </a:ext>
              </a:extLst>
            </p:cNvPr>
            <p:cNvCxnSpPr>
              <a:cxnSpLocks/>
            </p:cNvCxnSpPr>
            <p:nvPr/>
          </p:nvCxnSpPr>
          <p:spPr bwMode="auto">
            <a:xfrm>
              <a:off x="1474093" y="3212976"/>
              <a:ext cx="6278091" cy="0"/>
            </a:xfrm>
            <a:prstGeom prst="line">
              <a:avLst/>
            </a:prstGeom>
            <a:solidFill>
              <a:schemeClr val="accent1"/>
            </a:solidFill>
            <a:ln w="9525" cap="flat" cmpd="sng" algn="ctr">
              <a:solidFill>
                <a:schemeClr val="accent5">
                  <a:lumMod val="50000"/>
                </a:schemeClr>
              </a:solidFill>
              <a:prstDash val="solid"/>
              <a:round/>
              <a:headEnd type="none" w="med" len="med"/>
              <a:tailEnd type="none" w="med" len="med"/>
            </a:ln>
            <a:effectLst/>
          </p:spPr>
        </p:cxnSp>
        <p:cxnSp>
          <p:nvCxnSpPr>
            <p:cNvPr id="33" name="Gerader Verbinder 32">
              <a:extLst>
                <a:ext uri="{FF2B5EF4-FFF2-40B4-BE49-F238E27FC236}">
                  <a16:creationId xmlns:a16="http://schemas.microsoft.com/office/drawing/2014/main" id="{D285D3AF-9471-4DB2-9A64-389682516DBF}"/>
                </a:ext>
              </a:extLst>
            </p:cNvPr>
            <p:cNvCxnSpPr>
              <a:cxnSpLocks/>
            </p:cNvCxnSpPr>
            <p:nvPr/>
          </p:nvCxnSpPr>
          <p:spPr bwMode="auto">
            <a:xfrm>
              <a:off x="7752184" y="2903632"/>
              <a:ext cx="0" cy="309344"/>
            </a:xfrm>
            <a:prstGeom prst="line">
              <a:avLst/>
            </a:prstGeom>
            <a:solidFill>
              <a:schemeClr val="accent1"/>
            </a:solidFill>
            <a:ln w="9525" cap="flat" cmpd="sng" algn="ctr">
              <a:solidFill>
                <a:schemeClr val="accent5">
                  <a:lumMod val="50000"/>
                </a:schemeClr>
              </a:solidFill>
              <a:prstDash val="solid"/>
              <a:round/>
              <a:headEnd type="none" w="med" len="med"/>
              <a:tailEnd type="none" w="med" len="med"/>
            </a:ln>
            <a:effectLst/>
          </p:spPr>
        </p:cxnSp>
        <p:sp>
          <p:nvSpPr>
            <p:cNvPr id="34" name="Textfeld 33">
              <a:extLst>
                <a:ext uri="{FF2B5EF4-FFF2-40B4-BE49-F238E27FC236}">
                  <a16:creationId xmlns:a16="http://schemas.microsoft.com/office/drawing/2014/main" id="{A0360156-E932-4182-B80C-1A77C5FE018F}"/>
                </a:ext>
              </a:extLst>
            </p:cNvPr>
            <p:cNvSpPr txBox="1"/>
            <p:nvPr/>
          </p:nvSpPr>
          <p:spPr>
            <a:xfrm>
              <a:off x="1186060" y="3001045"/>
              <a:ext cx="288032" cy="369332"/>
            </a:xfrm>
            <a:prstGeom prst="rect">
              <a:avLst/>
            </a:prstGeom>
            <a:noFill/>
          </p:spPr>
          <p:txBody>
            <a:bodyPr wrap="square" rtlCol="0">
              <a:spAutoFit/>
            </a:bodyPr>
            <a:lstStyle/>
            <a:p>
              <a:r>
                <a:rPr lang="de-DE" sz="1800" dirty="0">
                  <a:solidFill>
                    <a:schemeClr val="accent5">
                      <a:lumMod val="50000"/>
                    </a:schemeClr>
                  </a:solidFill>
                </a:rPr>
                <a:t>1</a:t>
              </a:r>
            </a:p>
          </p:txBody>
        </p:sp>
        <p:sp>
          <p:nvSpPr>
            <p:cNvPr id="35" name="Textfeld 34">
              <a:extLst>
                <a:ext uri="{FF2B5EF4-FFF2-40B4-BE49-F238E27FC236}">
                  <a16:creationId xmlns:a16="http://schemas.microsoft.com/office/drawing/2014/main" id="{7D7241F3-8045-40E2-8D67-3E0781424A43}"/>
                </a:ext>
              </a:extLst>
            </p:cNvPr>
            <p:cNvSpPr txBox="1"/>
            <p:nvPr/>
          </p:nvSpPr>
          <p:spPr>
            <a:xfrm>
              <a:off x="7823027" y="2971232"/>
              <a:ext cx="288032" cy="369332"/>
            </a:xfrm>
            <a:prstGeom prst="rect">
              <a:avLst/>
            </a:prstGeom>
            <a:noFill/>
          </p:spPr>
          <p:txBody>
            <a:bodyPr wrap="square" rtlCol="0">
              <a:spAutoFit/>
            </a:bodyPr>
            <a:lstStyle/>
            <a:p>
              <a:r>
                <a:rPr lang="de-DE" sz="1800" dirty="0">
                  <a:solidFill>
                    <a:schemeClr val="accent5">
                      <a:lumMod val="50000"/>
                    </a:schemeClr>
                  </a:solidFill>
                </a:rPr>
                <a:t>n</a:t>
              </a:r>
            </a:p>
          </p:txBody>
        </p:sp>
        <p:sp>
          <p:nvSpPr>
            <p:cNvPr id="36" name="Textfeld 35">
              <a:extLst>
                <a:ext uri="{FF2B5EF4-FFF2-40B4-BE49-F238E27FC236}">
                  <a16:creationId xmlns:a16="http://schemas.microsoft.com/office/drawing/2014/main" id="{F41BC1E0-5E03-472D-AB5D-E9187741B1A2}"/>
                </a:ext>
              </a:extLst>
            </p:cNvPr>
            <p:cNvSpPr txBox="1"/>
            <p:nvPr/>
          </p:nvSpPr>
          <p:spPr>
            <a:xfrm rot="16200000">
              <a:off x="7608163" y="2800914"/>
              <a:ext cx="288032" cy="307777"/>
            </a:xfrm>
            <a:prstGeom prst="rect">
              <a:avLst/>
            </a:prstGeom>
            <a:noFill/>
          </p:spPr>
          <p:txBody>
            <a:bodyPr wrap="square" rtlCol="0">
              <a:spAutoFit/>
            </a:bodyPr>
            <a:lstStyle/>
            <a:p>
              <a:r>
                <a:rPr lang="de-DE" sz="1400" dirty="0">
                  <a:solidFill>
                    <a:schemeClr val="accent5">
                      <a:lumMod val="50000"/>
                    </a:schemeClr>
                  </a:solidFill>
                </a:rPr>
                <a:t>&lt;</a:t>
              </a:r>
            </a:p>
          </p:txBody>
        </p:sp>
      </p:grpSp>
      <p:graphicFrame>
        <p:nvGraphicFramePr>
          <p:cNvPr id="37" name="Tabelle 36">
            <a:extLst>
              <a:ext uri="{FF2B5EF4-FFF2-40B4-BE49-F238E27FC236}">
                <a16:creationId xmlns:a16="http://schemas.microsoft.com/office/drawing/2014/main" id="{207D2A2E-3428-4340-83D9-0C0E343690F4}"/>
              </a:ext>
            </a:extLst>
          </p:cNvPr>
          <p:cNvGraphicFramePr>
            <a:graphicFrameLocks noGrp="1"/>
          </p:cNvGraphicFramePr>
          <p:nvPr>
            <p:extLst/>
          </p:nvPr>
        </p:nvGraphicFramePr>
        <p:xfrm>
          <a:off x="6749601" y="2089149"/>
          <a:ext cx="4171858" cy="822960"/>
        </p:xfrm>
        <a:graphic>
          <a:graphicData uri="http://schemas.openxmlformats.org/drawingml/2006/table">
            <a:tbl>
              <a:tblPr firstRow="1" bandRow="1">
                <a:tableStyleId>{5C22544A-7EE6-4342-B048-85BDC9FD1C3A}</a:tableStyleId>
              </a:tblPr>
              <a:tblGrid>
                <a:gridCol w="409893">
                  <a:extLst>
                    <a:ext uri="{9D8B030D-6E8A-4147-A177-3AD203B41FA5}">
                      <a16:colId xmlns:a16="http://schemas.microsoft.com/office/drawing/2014/main" val="2708651353"/>
                    </a:ext>
                  </a:extLst>
                </a:gridCol>
                <a:gridCol w="1223934">
                  <a:extLst>
                    <a:ext uri="{9D8B030D-6E8A-4147-A177-3AD203B41FA5}">
                      <a16:colId xmlns:a16="http://schemas.microsoft.com/office/drawing/2014/main" val="1253921622"/>
                    </a:ext>
                  </a:extLst>
                </a:gridCol>
                <a:gridCol w="843357">
                  <a:extLst>
                    <a:ext uri="{9D8B030D-6E8A-4147-A177-3AD203B41FA5}">
                      <a16:colId xmlns:a16="http://schemas.microsoft.com/office/drawing/2014/main" val="1070337187"/>
                    </a:ext>
                  </a:extLst>
                </a:gridCol>
                <a:gridCol w="1694674">
                  <a:extLst>
                    <a:ext uri="{9D8B030D-6E8A-4147-A177-3AD203B41FA5}">
                      <a16:colId xmlns:a16="http://schemas.microsoft.com/office/drawing/2014/main" val="2167382353"/>
                    </a:ext>
                  </a:extLst>
                </a:gridCol>
              </a:tblGrid>
              <a:tr h="0">
                <a:tc>
                  <a:txBody>
                    <a:bodyPr/>
                    <a:lstStyle/>
                    <a:p>
                      <a:pPr algn="ctr"/>
                      <a:endParaRPr lang="de-DE" sz="12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de-DE" sz="12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de-DE" sz="12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de-DE" sz="12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800014"/>
                  </a:ext>
                </a:extLst>
              </a:tr>
              <a:tr h="201246">
                <a:tc>
                  <a:txBody>
                    <a:bodyPr/>
                    <a:lstStyle/>
                    <a:p>
                      <a:pPr algn="ctr"/>
                      <a:r>
                        <a:rPr lang="de-DE" sz="1200" dirty="0">
                          <a:solidFill>
                            <a:schemeClr val="tx1"/>
                          </a:solidFill>
                        </a:rPr>
                        <a:t>3</a:t>
                      </a:r>
                    </a:p>
                  </a:txBody>
                  <a:tcPr>
                    <a:lnT w="38100" cmpd="sng">
                      <a:noFill/>
                    </a:lnT>
                    <a:solidFill>
                      <a:srgbClr val="92D050"/>
                    </a:solidFill>
                  </a:tcPr>
                </a:tc>
                <a:tc>
                  <a:txBody>
                    <a:bodyPr/>
                    <a:lstStyle/>
                    <a:p>
                      <a:pPr algn="ctr"/>
                      <a:r>
                        <a:rPr lang="de-DE" sz="1200" dirty="0">
                          <a:solidFill>
                            <a:schemeClr val="tx1"/>
                          </a:solidFill>
                        </a:rPr>
                        <a:t>3</a:t>
                      </a:r>
                    </a:p>
                  </a:txBody>
                  <a:tcPr>
                    <a:lnT w="38100" cmpd="sng">
                      <a:noFill/>
                    </a:lnT>
                    <a:solidFill>
                      <a:srgbClr val="92D050"/>
                    </a:solidFill>
                  </a:tcPr>
                </a:tc>
                <a:tc>
                  <a:txBody>
                    <a:bodyPr/>
                    <a:lstStyle/>
                    <a:p>
                      <a:pPr algn="ctr"/>
                      <a:r>
                        <a:rPr lang="de-DE" sz="1200" dirty="0">
                          <a:solidFill>
                            <a:schemeClr val="tx1"/>
                          </a:solidFill>
                        </a:rPr>
                        <a:t>Infiziert</a:t>
                      </a:r>
                    </a:p>
                  </a:txBody>
                  <a:tcPr>
                    <a:lnT w="38100" cmpd="sng">
                      <a:noFill/>
                    </a:lnT>
                    <a:solidFill>
                      <a:srgbClr val="92D050"/>
                    </a:solidFill>
                  </a:tcPr>
                </a:tc>
                <a:tc>
                  <a:txBody>
                    <a:bodyPr/>
                    <a:lstStyle/>
                    <a:p>
                      <a:pPr algn="ctr"/>
                      <a:r>
                        <a:rPr lang="de-DE" sz="1200" dirty="0">
                          <a:solidFill>
                            <a:schemeClr val="tx1"/>
                          </a:solidFill>
                        </a:rPr>
                        <a:t>05.12.2020</a:t>
                      </a:r>
                    </a:p>
                  </a:txBody>
                  <a:tcPr>
                    <a:lnT w="38100" cmpd="sng">
                      <a:noFill/>
                    </a:lnT>
                    <a:solidFill>
                      <a:srgbClr val="92D050"/>
                    </a:solidFill>
                  </a:tcPr>
                </a:tc>
                <a:extLst>
                  <a:ext uri="{0D108BD9-81ED-4DB2-BD59-A6C34878D82A}">
                    <a16:rowId xmlns:a16="http://schemas.microsoft.com/office/drawing/2014/main" val="2287416037"/>
                  </a:ext>
                </a:extLst>
              </a:tr>
              <a:tr h="201246">
                <a:tc>
                  <a:txBody>
                    <a:bodyPr/>
                    <a:lstStyle/>
                    <a:p>
                      <a:pPr algn="ctr"/>
                      <a:r>
                        <a:rPr lang="de-DE" sz="1200" dirty="0">
                          <a:solidFill>
                            <a:schemeClr val="tx1"/>
                          </a:solidFill>
                        </a:rPr>
                        <a:t>4</a:t>
                      </a:r>
                    </a:p>
                  </a:txBody>
                  <a:tcPr>
                    <a:solidFill>
                      <a:srgbClr val="92D050"/>
                    </a:solidFill>
                  </a:tcPr>
                </a:tc>
                <a:tc>
                  <a:txBody>
                    <a:bodyPr/>
                    <a:lstStyle/>
                    <a:p>
                      <a:pPr algn="ctr"/>
                      <a:r>
                        <a:rPr lang="de-DE" sz="1200" dirty="0">
                          <a:solidFill>
                            <a:schemeClr val="tx1"/>
                          </a:solidFill>
                        </a:rPr>
                        <a:t>1</a:t>
                      </a:r>
                    </a:p>
                  </a:txBody>
                  <a:tcPr>
                    <a:solidFill>
                      <a:srgbClr val="92D050"/>
                    </a:solidFill>
                  </a:tcPr>
                </a:tc>
                <a:tc>
                  <a:txBody>
                    <a:bodyPr/>
                    <a:lstStyle/>
                    <a:p>
                      <a:pPr algn="ctr"/>
                      <a:r>
                        <a:rPr lang="de-DE" sz="1200" dirty="0">
                          <a:solidFill>
                            <a:schemeClr val="tx1"/>
                          </a:solidFill>
                        </a:rPr>
                        <a:t>Infiziert</a:t>
                      </a:r>
                    </a:p>
                  </a:txBody>
                  <a:tcPr>
                    <a:solidFill>
                      <a:srgbClr val="92D050"/>
                    </a:solidFill>
                  </a:tcPr>
                </a:tc>
                <a:tc>
                  <a:txBody>
                    <a:bodyPr/>
                    <a:lstStyle/>
                    <a:p>
                      <a:pPr algn="ctr"/>
                      <a:r>
                        <a:rPr lang="de-DE" sz="1200" dirty="0">
                          <a:solidFill>
                            <a:schemeClr val="tx1"/>
                          </a:solidFill>
                        </a:rPr>
                        <a:t>01.01.2022</a:t>
                      </a:r>
                    </a:p>
                  </a:txBody>
                  <a:tcPr>
                    <a:solidFill>
                      <a:srgbClr val="92D050"/>
                    </a:solidFill>
                  </a:tcPr>
                </a:tc>
                <a:extLst>
                  <a:ext uri="{0D108BD9-81ED-4DB2-BD59-A6C34878D82A}">
                    <a16:rowId xmlns:a16="http://schemas.microsoft.com/office/drawing/2014/main" val="1977264122"/>
                  </a:ext>
                </a:extLst>
              </a:tr>
            </a:tbl>
          </a:graphicData>
        </a:graphic>
      </p:graphicFrame>
      <p:sp>
        <p:nvSpPr>
          <p:cNvPr id="39" name="Textfeld 38">
            <a:extLst>
              <a:ext uri="{FF2B5EF4-FFF2-40B4-BE49-F238E27FC236}">
                <a16:creationId xmlns:a16="http://schemas.microsoft.com/office/drawing/2014/main" id="{ACCB4FF2-4E54-4420-87A9-E4D07ECC784B}"/>
              </a:ext>
            </a:extLst>
          </p:cNvPr>
          <p:cNvSpPr txBox="1"/>
          <p:nvPr/>
        </p:nvSpPr>
        <p:spPr>
          <a:xfrm>
            <a:off x="7166595" y="1814773"/>
            <a:ext cx="1224136" cy="276999"/>
          </a:xfrm>
          <a:prstGeom prst="rect">
            <a:avLst/>
          </a:prstGeom>
          <a:solidFill>
            <a:schemeClr val="accent2">
              <a:lumMod val="60000"/>
              <a:lumOff val="40000"/>
            </a:schemeClr>
          </a:solidFill>
        </p:spPr>
        <p:txBody>
          <a:bodyPr wrap="square" rtlCol="0">
            <a:spAutoFit/>
          </a:bodyPr>
          <a:lstStyle/>
          <a:p>
            <a:pPr algn="ctr"/>
            <a:r>
              <a:rPr lang="de-DE" sz="1200" dirty="0"/>
              <a:t>1</a:t>
            </a:r>
          </a:p>
        </p:txBody>
      </p:sp>
      <p:sp>
        <p:nvSpPr>
          <p:cNvPr id="40" name="Textfeld 39">
            <a:extLst>
              <a:ext uri="{FF2B5EF4-FFF2-40B4-BE49-F238E27FC236}">
                <a16:creationId xmlns:a16="http://schemas.microsoft.com/office/drawing/2014/main" id="{75862D0A-EC58-47D5-9872-B0057E60EBDC}"/>
              </a:ext>
            </a:extLst>
          </p:cNvPr>
          <p:cNvSpPr txBox="1"/>
          <p:nvPr/>
        </p:nvSpPr>
        <p:spPr>
          <a:xfrm>
            <a:off x="7166595" y="2089333"/>
            <a:ext cx="1224136" cy="276999"/>
          </a:xfrm>
          <a:prstGeom prst="rect">
            <a:avLst/>
          </a:prstGeom>
          <a:solidFill>
            <a:schemeClr val="accent2">
              <a:lumMod val="60000"/>
              <a:lumOff val="40000"/>
            </a:schemeClr>
          </a:solidFill>
        </p:spPr>
        <p:txBody>
          <a:bodyPr wrap="square" rtlCol="0">
            <a:spAutoFit/>
          </a:bodyPr>
          <a:lstStyle/>
          <a:p>
            <a:pPr algn="ctr"/>
            <a:r>
              <a:rPr lang="de-DE" sz="1200" dirty="0"/>
              <a:t>2</a:t>
            </a:r>
          </a:p>
        </p:txBody>
      </p:sp>
      <p:sp>
        <p:nvSpPr>
          <p:cNvPr id="27" name="Datumsplatzhalter 1">
            <a:extLst>
              <a:ext uri="{FF2B5EF4-FFF2-40B4-BE49-F238E27FC236}">
                <a16:creationId xmlns:a16="http://schemas.microsoft.com/office/drawing/2014/main" id="{24FE997B-F195-45E4-B67D-FCFF9F852293}"/>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01.07.2022</a:t>
            </a:fld>
            <a:endParaRPr lang="de-DE" dirty="0"/>
          </a:p>
        </p:txBody>
      </p:sp>
    </p:spTree>
    <p:extLst>
      <p:ext uri="{BB962C8B-B14F-4D97-AF65-F5344CB8AC3E}">
        <p14:creationId xmlns:p14="http://schemas.microsoft.com/office/powerpoint/2010/main" val="414603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mph" presetSubtype="1" nodeType="clickEffect">
                                  <p:stCondLst>
                                    <p:cond delay="0"/>
                                  </p:stCondLst>
                                  <p:childTnLst>
                                    <p:set>
                                      <p:cBhvr override="childStyle">
                                        <p:cTn id="30" dur="indefinite"/>
                                        <p:tgtEl>
                                          <p:spTgt spid="8">
                                            <p:txEl>
                                              <p:pRg st="2" end="2"/>
                                            </p:txEl>
                                          </p:spTgt>
                                        </p:tgtEl>
                                        <p:attrNameLst>
                                          <p:attrName>style.color</p:attrName>
                                        </p:attrNameLst>
                                      </p:cBhvr>
                                      <p:to>
                                        <p:clrVal>
                                          <a:schemeClr val="tx2"/>
                                        </p:clrVal>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3" presetClass="emph" presetSubtype="1" nodeType="clickEffect">
                                  <p:stCondLst>
                                    <p:cond delay="0"/>
                                  </p:stCondLst>
                                  <p:childTnLst>
                                    <p:set>
                                      <p:cBhvr override="childStyle">
                                        <p:cTn id="36" dur="indefinite"/>
                                        <p:tgtEl>
                                          <p:spTgt spid="8">
                                            <p:txEl>
                                              <p:pRg st="3" end="3"/>
                                            </p:txEl>
                                          </p:spTgt>
                                        </p:tgtEl>
                                        <p:attrNameLst>
                                          <p:attrName>style.color</p:attrName>
                                        </p:attrNameLst>
                                      </p:cBhvr>
                                      <p:to>
                                        <p:clrVal>
                                          <a:schemeClr val="hlink"/>
                                        </p:clrVal>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mph" presetSubtype="1" nodeType="clickEffect">
                                  <p:stCondLst>
                                    <p:cond delay="0"/>
                                  </p:stCondLst>
                                  <p:childTnLst>
                                    <p:set>
                                      <p:cBhvr override="childStyle">
                                        <p:cTn id="42" dur="indefinite"/>
                                        <p:tgtEl>
                                          <p:spTgt spid="8">
                                            <p:txEl>
                                              <p:pRg st="4" end="4"/>
                                            </p:txEl>
                                          </p:spTgt>
                                        </p:tgtEl>
                                        <p:attrNameLst>
                                          <p:attrName>style.color</p:attrName>
                                        </p:attrNameLst>
                                      </p:cBhvr>
                                      <p:to>
                                        <p:clrVal>
                                          <a:srgbClr val="33CC33"/>
                                        </p:clrVal>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3" presetClass="emph" presetSubtype="1" nodeType="clickEffect">
                                  <p:stCondLst>
                                    <p:cond delay="0"/>
                                  </p:stCondLst>
                                  <p:childTnLst>
                                    <p:set>
                                      <p:cBhvr override="childStyle">
                                        <p:cTn id="48" dur="indefinite"/>
                                        <p:tgtEl>
                                          <p:spTgt spid="8">
                                            <p:txEl>
                                              <p:pRg st="6" end="6"/>
                                            </p:txEl>
                                          </p:spTgt>
                                        </p:tgtEl>
                                        <p:attrNameLst>
                                          <p:attrName>style.color</p:attrName>
                                        </p:attrNameLst>
                                      </p:cBhvr>
                                      <p:to>
                                        <p:clrVal>
                                          <a:schemeClr val="accent2"/>
                                        </p:clrVal>
                                      </p:to>
                                    </p:set>
                                  </p:childTnLst>
                                </p:cTn>
                              </p:par>
                              <p:par>
                                <p:cTn id="49" presetID="3" presetClass="emph" presetSubtype="1" nodeType="withEffect">
                                  <p:stCondLst>
                                    <p:cond delay="0"/>
                                  </p:stCondLst>
                                  <p:childTnLst>
                                    <p:set>
                                      <p:cBhvr override="childStyle">
                                        <p:cTn id="50" dur="indefinite"/>
                                        <p:tgtEl>
                                          <p:spTgt spid="8">
                                            <p:txEl>
                                              <p:pRg st="7" end="7"/>
                                            </p:txEl>
                                          </p:spTgt>
                                        </p:tgtEl>
                                        <p:attrNameLst>
                                          <p:attrName>style.color</p:attrName>
                                        </p:attrNameLst>
                                      </p:cBhvr>
                                      <p:to>
                                        <p:clrVal>
                                          <a:schemeClr val="accent2"/>
                                        </p:clrVal>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9" grpId="0" animBg="1"/>
      <p:bldP spid="4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iagrammplatzhalter 4">
            <a:extLst>
              <a:ext uri="{FF2B5EF4-FFF2-40B4-BE49-F238E27FC236}">
                <a16:creationId xmlns:a16="http://schemas.microsoft.com/office/drawing/2014/main" id="{90804402-05B3-47E7-860C-38EC67F8AEBB}"/>
              </a:ext>
            </a:extLst>
          </p:cNvPr>
          <p:cNvPicPr>
            <a:picLocks noGrp="1" noChangeAspect="1"/>
          </p:cNvPicPr>
          <p:nvPr>
            <p:ph type="chart" idx="1"/>
          </p:nvPr>
        </p:nvPicPr>
        <p:blipFill>
          <a:blip r:embed="rId2"/>
          <a:stretch>
            <a:fillRect/>
          </a:stretch>
        </p:blipFill>
        <p:spPr>
          <a:xfrm>
            <a:off x="923246" y="1052513"/>
            <a:ext cx="10297884" cy="5256212"/>
          </a:xfrm>
          <a:prstGeom prst="rect">
            <a:avLst/>
          </a:prstGeom>
        </p:spPr>
      </p:pic>
      <p:sp>
        <p:nvSpPr>
          <p:cNvPr id="3" name="Titel 2">
            <a:extLst>
              <a:ext uri="{FF2B5EF4-FFF2-40B4-BE49-F238E27FC236}">
                <a16:creationId xmlns:a16="http://schemas.microsoft.com/office/drawing/2014/main" id="{245A16A1-1788-479E-AB31-A0893CBBBFB3}"/>
              </a:ext>
            </a:extLst>
          </p:cNvPr>
          <p:cNvSpPr>
            <a:spLocks noGrp="1"/>
          </p:cNvSpPr>
          <p:nvPr>
            <p:ph type="title"/>
          </p:nvPr>
        </p:nvSpPr>
        <p:spPr/>
        <p:txBody>
          <a:bodyPr/>
          <a:lstStyle/>
          <a:p>
            <a:r>
              <a:rPr lang="de-DE" dirty="0"/>
              <a:t>4.2 SQL-Abfragen</a:t>
            </a:r>
          </a:p>
        </p:txBody>
      </p:sp>
    </p:spTree>
    <p:extLst>
      <p:ext uri="{BB962C8B-B14F-4D97-AF65-F5344CB8AC3E}">
        <p14:creationId xmlns:p14="http://schemas.microsoft.com/office/powerpoint/2010/main" val="2060811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iagrammplatzhalter 3">
            <a:extLst>
              <a:ext uri="{FF2B5EF4-FFF2-40B4-BE49-F238E27FC236}">
                <a16:creationId xmlns:a16="http://schemas.microsoft.com/office/drawing/2014/main" id="{9E10301A-892B-402B-81F5-E0B1F41977F3}"/>
              </a:ext>
            </a:extLst>
          </p:cNvPr>
          <p:cNvPicPr>
            <a:picLocks noGrp="1" noChangeAspect="1"/>
          </p:cNvPicPr>
          <p:nvPr>
            <p:ph type="chart" idx="1"/>
          </p:nvPr>
        </p:nvPicPr>
        <p:blipFill>
          <a:blip r:embed="rId2"/>
          <a:stretch>
            <a:fillRect/>
          </a:stretch>
        </p:blipFill>
        <p:spPr>
          <a:xfrm>
            <a:off x="931173" y="1052513"/>
            <a:ext cx="10282029" cy="5256212"/>
          </a:xfrm>
          <a:prstGeom prst="rect">
            <a:avLst/>
          </a:prstGeom>
        </p:spPr>
      </p:pic>
      <p:sp>
        <p:nvSpPr>
          <p:cNvPr id="3" name="Titel 2">
            <a:extLst>
              <a:ext uri="{FF2B5EF4-FFF2-40B4-BE49-F238E27FC236}">
                <a16:creationId xmlns:a16="http://schemas.microsoft.com/office/drawing/2014/main" id="{CF44E6CA-30FF-4C8F-B69F-7EF511ACF295}"/>
              </a:ext>
            </a:extLst>
          </p:cNvPr>
          <p:cNvSpPr>
            <a:spLocks noGrp="1"/>
          </p:cNvSpPr>
          <p:nvPr>
            <p:ph type="title"/>
          </p:nvPr>
        </p:nvSpPr>
        <p:spPr/>
        <p:txBody>
          <a:bodyPr/>
          <a:lstStyle/>
          <a:p>
            <a:r>
              <a:rPr lang="de-DE" dirty="0"/>
              <a:t>4.3 Geointerpolationsverfahren</a:t>
            </a:r>
          </a:p>
        </p:txBody>
      </p:sp>
    </p:spTree>
    <p:extLst>
      <p:ext uri="{BB962C8B-B14F-4D97-AF65-F5344CB8AC3E}">
        <p14:creationId xmlns:p14="http://schemas.microsoft.com/office/powerpoint/2010/main" val="813631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BD5D6A5-B792-48C1-8136-6DBC113BCB72}"/>
              </a:ext>
            </a:extLst>
          </p:cNvPr>
          <p:cNvSpPr>
            <a:spLocks noGrp="1"/>
          </p:cNvSpPr>
          <p:nvPr>
            <p:ph idx="1"/>
          </p:nvPr>
        </p:nvSpPr>
        <p:spPr>
          <a:xfrm>
            <a:off x="2722204" y="1143803"/>
            <a:ext cx="3018328" cy="2069173"/>
          </a:xfrm>
        </p:spPr>
        <p:txBody>
          <a:bodyPr/>
          <a:lstStyle/>
          <a:p>
            <a:r>
              <a:rPr lang="de-DE" sz="1600" dirty="0"/>
              <a:t>Stückliste für 1 </a:t>
            </a:r>
            <a:r>
              <a:rPr lang="de-DE" sz="1600" b="1" dirty="0"/>
              <a:t>T</a:t>
            </a:r>
            <a:r>
              <a:rPr lang="de-DE" sz="1600" dirty="0"/>
              <a:t>isch</a:t>
            </a:r>
          </a:p>
          <a:p>
            <a:pPr lvl="1"/>
            <a:r>
              <a:rPr lang="de-DE" sz="1400" dirty="0"/>
              <a:t>1 </a:t>
            </a:r>
            <a:r>
              <a:rPr lang="de-DE" sz="1400" b="1" dirty="0"/>
              <a:t>T</a:t>
            </a:r>
            <a:r>
              <a:rPr lang="de-DE" sz="1400" dirty="0"/>
              <a:t>isch</a:t>
            </a:r>
            <a:r>
              <a:rPr lang="de-DE" sz="1400" b="1" dirty="0"/>
              <a:t>p</a:t>
            </a:r>
            <a:r>
              <a:rPr lang="de-DE" sz="1400" dirty="0"/>
              <a:t>latte</a:t>
            </a:r>
          </a:p>
          <a:p>
            <a:pPr lvl="1"/>
            <a:r>
              <a:rPr lang="de-DE" sz="1400" dirty="0"/>
              <a:t>4 </a:t>
            </a:r>
            <a:r>
              <a:rPr lang="de-DE" sz="1400" b="1" dirty="0"/>
              <a:t>T</a:t>
            </a:r>
            <a:r>
              <a:rPr lang="de-DE" sz="1400" dirty="0"/>
              <a:t>isch</a:t>
            </a:r>
            <a:r>
              <a:rPr lang="de-DE" sz="1400" b="1" dirty="0"/>
              <a:t>b</a:t>
            </a:r>
            <a:r>
              <a:rPr lang="de-DE" sz="1400" dirty="0"/>
              <a:t>eine </a:t>
            </a:r>
            <a:r>
              <a:rPr lang="de-DE" sz="1400" b="1" dirty="0"/>
              <a:t>k</a:t>
            </a:r>
            <a:r>
              <a:rPr lang="de-DE" sz="1400" dirty="0"/>
              <a:t>omplett</a:t>
            </a:r>
          </a:p>
          <a:p>
            <a:pPr lvl="2"/>
            <a:r>
              <a:rPr lang="de-DE" sz="1200" dirty="0"/>
              <a:t>1 </a:t>
            </a:r>
            <a:r>
              <a:rPr lang="de-DE" sz="1200" b="1" dirty="0"/>
              <a:t>T</a:t>
            </a:r>
            <a:r>
              <a:rPr lang="de-DE" sz="1200" dirty="0"/>
              <a:t>isch</a:t>
            </a:r>
            <a:r>
              <a:rPr lang="de-DE" sz="1200" b="1" dirty="0"/>
              <a:t>b</a:t>
            </a:r>
            <a:r>
              <a:rPr lang="de-DE" sz="1200" dirty="0"/>
              <a:t>ein</a:t>
            </a:r>
          </a:p>
          <a:p>
            <a:pPr lvl="2"/>
            <a:r>
              <a:rPr lang="de-DE" sz="1200" dirty="0"/>
              <a:t>1 </a:t>
            </a:r>
            <a:r>
              <a:rPr lang="de-DE" sz="1200" b="1" dirty="0"/>
              <a:t>F</a:t>
            </a:r>
            <a:r>
              <a:rPr lang="de-DE" sz="1200" dirty="0"/>
              <a:t>uß</a:t>
            </a:r>
            <a:r>
              <a:rPr lang="de-DE" sz="1200" b="1" dirty="0"/>
              <a:t>s</a:t>
            </a:r>
            <a:r>
              <a:rPr lang="de-DE" sz="1200" dirty="0"/>
              <a:t>töpsel</a:t>
            </a:r>
          </a:p>
          <a:p>
            <a:pPr lvl="1"/>
            <a:r>
              <a:rPr lang="de-DE" sz="1400" dirty="0"/>
              <a:t>16 </a:t>
            </a:r>
            <a:r>
              <a:rPr lang="de-DE" sz="1400" b="1" dirty="0"/>
              <a:t>H</a:t>
            </a:r>
            <a:r>
              <a:rPr lang="de-DE" sz="1400" dirty="0"/>
              <a:t>olz</a:t>
            </a:r>
            <a:r>
              <a:rPr lang="de-DE" sz="1400" b="1" dirty="0"/>
              <a:t>s</a:t>
            </a:r>
            <a:r>
              <a:rPr lang="de-DE" sz="1400" dirty="0"/>
              <a:t>chrauben</a:t>
            </a:r>
          </a:p>
        </p:txBody>
      </p:sp>
      <p:sp>
        <p:nvSpPr>
          <p:cNvPr id="3" name="Titel 2">
            <a:extLst>
              <a:ext uri="{FF2B5EF4-FFF2-40B4-BE49-F238E27FC236}">
                <a16:creationId xmlns:a16="http://schemas.microsoft.com/office/drawing/2014/main" id="{B51F0EB4-A2BF-4204-AD63-60EF19F0DF89}"/>
              </a:ext>
            </a:extLst>
          </p:cNvPr>
          <p:cNvSpPr>
            <a:spLocks noGrp="1"/>
          </p:cNvSpPr>
          <p:nvPr>
            <p:ph type="title"/>
          </p:nvPr>
        </p:nvSpPr>
        <p:spPr/>
        <p:txBody>
          <a:bodyPr/>
          <a:lstStyle/>
          <a:p>
            <a:r>
              <a:rPr lang="de-DE" dirty="0"/>
              <a:t>4.4.1 Stücklistenauflösung – Theorie (AUSGEBLENDET)</a:t>
            </a:r>
          </a:p>
        </p:txBody>
      </p:sp>
      <p:pic>
        <p:nvPicPr>
          <p:cNvPr id="2050" name="Picture 2" descr="https://www.erp-software.bayern.de/fileadmin/_processed_/6/3/csm_PROD_Tisch_b224c47290.jpg">
            <a:extLst>
              <a:ext uri="{FF2B5EF4-FFF2-40B4-BE49-F238E27FC236}">
                <a16:creationId xmlns:a16="http://schemas.microsoft.com/office/drawing/2014/main" id="{CC263637-AAE0-4E0E-9366-5DD2D3DF77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1104054"/>
            <a:ext cx="2381250" cy="1809750"/>
          </a:xfrm>
          <a:prstGeom prst="rect">
            <a:avLst/>
          </a:prstGeom>
          <a:noFill/>
          <a:extLst>
            <a:ext uri="{909E8E84-426E-40DD-AFC4-6F175D3DCCD1}">
              <a14:hiddenFill xmlns:a14="http://schemas.microsoft.com/office/drawing/2010/main">
                <a:solidFill>
                  <a:srgbClr val="FFFFFF"/>
                </a:solidFill>
              </a14:hiddenFill>
            </a:ext>
          </a:extLst>
        </p:spPr>
      </p:pic>
      <p:grpSp>
        <p:nvGrpSpPr>
          <p:cNvPr id="2065" name="Gruppieren 2064">
            <a:extLst>
              <a:ext uri="{FF2B5EF4-FFF2-40B4-BE49-F238E27FC236}">
                <a16:creationId xmlns:a16="http://schemas.microsoft.com/office/drawing/2014/main" id="{471D62EF-749E-4ACA-B7BA-81E272250618}"/>
              </a:ext>
            </a:extLst>
          </p:cNvPr>
          <p:cNvGrpSpPr/>
          <p:nvPr/>
        </p:nvGrpSpPr>
        <p:grpSpPr>
          <a:xfrm>
            <a:off x="5998221" y="1066191"/>
            <a:ext cx="2304256" cy="2069173"/>
            <a:chOff x="5018974" y="1690234"/>
            <a:chExt cx="3350385" cy="3160746"/>
          </a:xfrm>
        </p:grpSpPr>
        <p:grpSp>
          <p:nvGrpSpPr>
            <p:cNvPr id="12" name="Gruppieren 11">
              <a:extLst>
                <a:ext uri="{FF2B5EF4-FFF2-40B4-BE49-F238E27FC236}">
                  <a16:creationId xmlns:a16="http://schemas.microsoft.com/office/drawing/2014/main" id="{187D51A0-C493-473D-B203-A721C42CF2B6}"/>
                </a:ext>
              </a:extLst>
            </p:cNvPr>
            <p:cNvGrpSpPr/>
            <p:nvPr/>
          </p:nvGrpSpPr>
          <p:grpSpPr>
            <a:xfrm>
              <a:off x="6333033" y="1690234"/>
              <a:ext cx="720080" cy="720080"/>
              <a:chOff x="5570637" y="2096852"/>
              <a:chExt cx="720080" cy="720080"/>
            </a:xfrm>
          </p:grpSpPr>
          <p:sp>
            <p:nvSpPr>
              <p:cNvPr id="4" name="Ellipse 3">
                <a:extLst>
                  <a:ext uri="{FF2B5EF4-FFF2-40B4-BE49-F238E27FC236}">
                    <a16:creationId xmlns:a16="http://schemas.microsoft.com/office/drawing/2014/main" id="{F4232AD5-BA59-45BB-8086-746F3068A2A5}"/>
                  </a:ext>
                </a:extLst>
              </p:cNvPr>
              <p:cNvSpPr/>
              <p:nvPr/>
            </p:nvSpPr>
            <p:spPr bwMode="auto">
              <a:xfrm>
                <a:off x="5570637" y="2096852"/>
                <a:ext cx="720080" cy="7200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5" name="Textfeld 4">
                <a:extLst>
                  <a:ext uri="{FF2B5EF4-FFF2-40B4-BE49-F238E27FC236}">
                    <a16:creationId xmlns:a16="http://schemas.microsoft.com/office/drawing/2014/main" id="{ECA42175-811E-4882-912B-2100387D9BFC}"/>
                  </a:ext>
                </a:extLst>
              </p:cNvPr>
              <p:cNvSpPr txBox="1"/>
              <p:nvPr/>
            </p:nvSpPr>
            <p:spPr>
              <a:xfrm>
                <a:off x="5693871" y="2176031"/>
                <a:ext cx="473611" cy="564170"/>
              </a:xfrm>
              <a:prstGeom prst="rect">
                <a:avLst/>
              </a:prstGeom>
              <a:noFill/>
            </p:spPr>
            <p:txBody>
              <a:bodyPr wrap="none" rtlCol="0">
                <a:spAutoFit/>
              </a:bodyPr>
              <a:lstStyle/>
              <a:p>
                <a:r>
                  <a:rPr lang="de-DE" sz="1800" dirty="0"/>
                  <a:t>T</a:t>
                </a:r>
                <a:endParaRPr lang="de-DE" dirty="0"/>
              </a:p>
            </p:txBody>
          </p:sp>
        </p:grpSp>
        <p:grpSp>
          <p:nvGrpSpPr>
            <p:cNvPr id="14" name="Gruppieren 13">
              <a:extLst>
                <a:ext uri="{FF2B5EF4-FFF2-40B4-BE49-F238E27FC236}">
                  <a16:creationId xmlns:a16="http://schemas.microsoft.com/office/drawing/2014/main" id="{71C1B82D-CAA2-48D5-BAD9-31D395FFD66D}"/>
                </a:ext>
              </a:extLst>
            </p:cNvPr>
            <p:cNvGrpSpPr/>
            <p:nvPr/>
          </p:nvGrpSpPr>
          <p:grpSpPr>
            <a:xfrm>
              <a:off x="5018974" y="2959782"/>
              <a:ext cx="751575" cy="720080"/>
              <a:chOff x="5570637" y="2096852"/>
              <a:chExt cx="751575" cy="720080"/>
            </a:xfrm>
          </p:grpSpPr>
          <p:sp>
            <p:nvSpPr>
              <p:cNvPr id="15" name="Ellipse 14">
                <a:extLst>
                  <a:ext uri="{FF2B5EF4-FFF2-40B4-BE49-F238E27FC236}">
                    <a16:creationId xmlns:a16="http://schemas.microsoft.com/office/drawing/2014/main" id="{B8F6C1E5-22F3-444C-A01A-169323A51F24}"/>
                  </a:ext>
                </a:extLst>
              </p:cNvPr>
              <p:cNvSpPr/>
              <p:nvPr/>
            </p:nvSpPr>
            <p:spPr bwMode="auto">
              <a:xfrm>
                <a:off x="5570637" y="2096852"/>
                <a:ext cx="720080" cy="7200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16" name="Textfeld 15">
                <a:extLst>
                  <a:ext uri="{FF2B5EF4-FFF2-40B4-BE49-F238E27FC236}">
                    <a16:creationId xmlns:a16="http://schemas.microsoft.com/office/drawing/2014/main" id="{023F14DE-F979-4D21-AAF9-C3F706A81FC1}"/>
                  </a:ext>
                </a:extLst>
              </p:cNvPr>
              <p:cNvSpPr txBox="1"/>
              <p:nvPr/>
            </p:nvSpPr>
            <p:spPr>
              <a:xfrm>
                <a:off x="5624848" y="2186102"/>
                <a:ext cx="697364" cy="564170"/>
              </a:xfrm>
              <a:prstGeom prst="rect">
                <a:avLst/>
              </a:prstGeom>
              <a:noFill/>
            </p:spPr>
            <p:txBody>
              <a:bodyPr wrap="none" rtlCol="0">
                <a:spAutoFit/>
              </a:bodyPr>
              <a:lstStyle/>
              <a:p>
                <a:r>
                  <a:rPr lang="de-DE" sz="1800" dirty="0"/>
                  <a:t>TP</a:t>
                </a:r>
                <a:endParaRPr lang="de-DE" dirty="0"/>
              </a:p>
            </p:txBody>
          </p:sp>
        </p:grpSp>
        <p:grpSp>
          <p:nvGrpSpPr>
            <p:cNvPr id="17" name="Gruppieren 16">
              <a:extLst>
                <a:ext uri="{FF2B5EF4-FFF2-40B4-BE49-F238E27FC236}">
                  <a16:creationId xmlns:a16="http://schemas.microsoft.com/office/drawing/2014/main" id="{E67465B9-F4A0-4D05-A1E7-85596ED0ADFA}"/>
                </a:ext>
              </a:extLst>
            </p:cNvPr>
            <p:cNvGrpSpPr/>
            <p:nvPr/>
          </p:nvGrpSpPr>
          <p:grpSpPr>
            <a:xfrm>
              <a:off x="6247537" y="2959782"/>
              <a:ext cx="921119" cy="720080"/>
              <a:chOff x="5485140" y="2096852"/>
              <a:chExt cx="921119" cy="720080"/>
            </a:xfrm>
          </p:grpSpPr>
          <p:sp>
            <p:nvSpPr>
              <p:cNvPr id="18" name="Ellipse 17">
                <a:extLst>
                  <a:ext uri="{FF2B5EF4-FFF2-40B4-BE49-F238E27FC236}">
                    <a16:creationId xmlns:a16="http://schemas.microsoft.com/office/drawing/2014/main" id="{8CF7FB89-437D-4D59-8F19-A5892E9D647A}"/>
                  </a:ext>
                </a:extLst>
              </p:cNvPr>
              <p:cNvSpPr/>
              <p:nvPr/>
            </p:nvSpPr>
            <p:spPr bwMode="auto">
              <a:xfrm>
                <a:off x="5570637" y="2096852"/>
                <a:ext cx="720080" cy="7200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19" name="Textfeld 18">
                <a:extLst>
                  <a:ext uri="{FF2B5EF4-FFF2-40B4-BE49-F238E27FC236}">
                    <a16:creationId xmlns:a16="http://schemas.microsoft.com/office/drawing/2014/main" id="{010B9740-7146-4DC2-AEED-CB57B5B164A1}"/>
                  </a:ext>
                </a:extLst>
              </p:cNvPr>
              <p:cNvSpPr txBox="1"/>
              <p:nvPr/>
            </p:nvSpPr>
            <p:spPr>
              <a:xfrm>
                <a:off x="5485140" y="2192772"/>
                <a:ext cx="921119" cy="564171"/>
              </a:xfrm>
              <a:prstGeom prst="rect">
                <a:avLst/>
              </a:prstGeom>
              <a:noFill/>
            </p:spPr>
            <p:txBody>
              <a:bodyPr wrap="none" rtlCol="0">
                <a:spAutoFit/>
              </a:bodyPr>
              <a:lstStyle/>
              <a:p>
                <a:r>
                  <a:rPr lang="de-DE" sz="1800" dirty="0"/>
                  <a:t>TBK</a:t>
                </a:r>
                <a:endParaRPr lang="de-DE" dirty="0"/>
              </a:p>
            </p:txBody>
          </p:sp>
        </p:grpSp>
        <p:grpSp>
          <p:nvGrpSpPr>
            <p:cNvPr id="20" name="Gruppieren 19">
              <a:extLst>
                <a:ext uri="{FF2B5EF4-FFF2-40B4-BE49-F238E27FC236}">
                  <a16:creationId xmlns:a16="http://schemas.microsoft.com/office/drawing/2014/main" id="{C3E6865D-42B9-4CFA-B8DE-D785C074A6AC}"/>
                </a:ext>
              </a:extLst>
            </p:cNvPr>
            <p:cNvGrpSpPr/>
            <p:nvPr/>
          </p:nvGrpSpPr>
          <p:grpSpPr>
            <a:xfrm>
              <a:off x="5612953" y="4130900"/>
              <a:ext cx="744856" cy="720080"/>
              <a:chOff x="5570637" y="2096852"/>
              <a:chExt cx="744856" cy="720080"/>
            </a:xfrm>
          </p:grpSpPr>
          <p:sp>
            <p:nvSpPr>
              <p:cNvPr id="21" name="Ellipse 20">
                <a:extLst>
                  <a:ext uri="{FF2B5EF4-FFF2-40B4-BE49-F238E27FC236}">
                    <a16:creationId xmlns:a16="http://schemas.microsoft.com/office/drawing/2014/main" id="{D94A1EAB-8E4A-4FB5-B475-BE3AE7216527}"/>
                  </a:ext>
                </a:extLst>
              </p:cNvPr>
              <p:cNvSpPr/>
              <p:nvPr/>
            </p:nvSpPr>
            <p:spPr bwMode="auto">
              <a:xfrm>
                <a:off x="5570637" y="2096852"/>
                <a:ext cx="720080" cy="7200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22" name="Textfeld 21">
                <a:extLst>
                  <a:ext uri="{FF2B5EF4-FFF2-40B4-BE49-F238E27FC236}">
                    <a16:creationId xmlns:a16="http://schemas.microsoft.com/office/drawing/2014/main" id="{E2FE08A4-8FAD-455A-B3A9-CC2719FA34A9}"/>
                  </a:ext>
                </a:extLst>
              </p:cNvPr>
              <p:cNvSpPr txBox="1"/>
              <p:nvPr/>
            </p:nvSpPr>
            <p:spPr>
              <a:xfrm>
                <a:off x="5618129" y="2182869"/>
                <a:ext cx="697364" cy="564170"/>
              </a:xfrm>
              <a:prstGeom prst="rect">
                <a:avLst/>
              </a:prstGeom>
              <a:noFill/>
            </p:spPr>
            <p:txBody>
              <a:bodyPr wrap="none" rtlCol="0">
                <a:spAutoFit/>
              </a:bodyPr>
              <a:lstStyle/>
              <a:p>
                <a:r>
                  <a:rPr lang="de-DE" sz="1800" dirty="0"/>
                  <a:t>TB</a:t>
                </a:r>
                <a:endParaRPr lang="de-DE" dirty="0"/>
              </a:p>
            </p:txBody>
          </p:sp>
        </p:grpSp>
        <p:grpSp>
          <p:nvGrpSpPr>
            <p:cNvPr id="23" name="Gruppieren 22">
              <a:extLst>
                <a:ext uri="{FF2B5EF4-FFF2-40B4-BE49-F238E27FC236}">
                  <a16:creationId xmlns:a16="http://schemas.microsoft.com/office/drawing/2014/main" id="{1D972B7E-69AD-49CB-9A4A-4CAD7741055D}"/>
                </a:ext>
              </a:extLst>
            </p:cNvPr>
            <p:cNvGrpSpPr/>
            <p:nvPr/>
          </p:nvGrpSpPr>
          <p:grpSpPr>
            <a:xfrm>
              <a:off x="7053113" y="4130900"/>
              <a:ext cx="723014" cy="720080"/>
              <a:chOff x="5570637" y="2096852"/>
              <a:chExt cx="723014" cy="720080"/>
            </a:xfrm>
          </p:grpSpPr>
          <p:sp>
            <p:nvSpPr>
              <p:cNvPr id="24" name="Ellipse 23">
                <a:extLst>
                  <a:ext uri="{FF2B5EF4-FFF2-40B4-BE49-F238E27FC236}">
                    <a16:creationId xmlns:a16="http://schemas.microsoft.com/office/drawing/2014/main" id="{9F11D857-04A1-457F-BCE9-42C072A5FDAB}"/>
                  </a:ext>
                </a:extLst>
              </p:cNvPr>
              <p:cNvSpPr/>
              <p:nvPr/>
            </p:nvSpPr>
            <p:spPr bwMode="auto">
              <a:xfrm>
                <a:off x="5570637" y="2096852"/>
                <a:ext cx="720080" cy="7200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25" name="Textfeld 24">
                <a:extLst>
                  <a:ext uri="{FF2B5EF4-FFF2-40B4-BE49-F238E27FC236}">
                    <a16:creationId xmlns:a16="http://schemas.microsoft.com/office/drawing/2014/main" id="{02694E9A-8DA0-490F-9443-DAE130454602}"/>
                  </a:ext>
                </a:extLst>
              </p:cNvPr>
              <p:cNvSpPr txBox="1"/>
              <p:nvPr/>
            </p:nvSpPr>
            <p:spPr>
              <a:xfrm>
                <a:off x="5596287" y="2212951"/>
                <a:ext cx="697364" cy="564170"/>
              </a:xfrm>
              <a:prstGeom prst="rect">
                <a:avLst/>
              </a:prstGeom>
              <a:noFill/>
            </p:spPr>
            <p:txBody>
              <a:bodyPr wrap="none" rtlCol="0">
                <a:spAutoFit/>
              </a:bodyPr>
              <a:lstStyle/>
              <a:p>
                <a:r>
                  <a:rPr lang="de-DE" sz="1800" dirty="0"/>
                  <a:t>FS</a:t>
                </a:r>
                <a:endParaRPr lang="de-DE" dirty="0"/>
              </a:p>
            </p:txBody>
          </p:sp>
        </p:grpSp>
        <p:grpSp>
          <p:nvGrpSpPr>
            <p:cNvPr id="26" name="Gruppieren 25">
              <a:extLst>
                <a:ext uri="{FF2B5EF4-FFF2-40B4-BE49-F238E27FC236}">
                  <a16:creationId xmlns:a16="http://schemas.microsoft.com/office/drawing/2014/main" id="{95CB79CC-0C25-4CCF-8923-D6D93D42B637}"/>
                </a:ext>
              </a:extLst>
            </p:cNvPr>
            <p:cNvGrpSpPr/>
            <p:nvPr/>
          </p:nvGrpSpPr>
          <p:grpSpPr>
            <a:xfrm>
              <a:off x="7634700" y="2959782"/>
              <a:ext cx="734659" cy="720080"/>
              <a:chOff x="5556059" y="2096852"/>
              <a:chExt cx="734659" cy="720080"/>
            </a:xfrm>
          </p:grpSpPr>
          <p:sp>
            <p:nvSpPr>
              <p:cNvPr id="27" name="Ellipse 26">
                <a:extLst>
                  <a:ext uri="{FF2B5EF4-FFF2-40B4-BE49-F238E27FC236}">
                    <a16:creationId xmlns:a16="http://schemas.microsoft.com/office/drawing/2014/main" id="{3FA1C0A6-AC81-42D2-B8C1-AA049276A8DE}"/>
                  </a:ext>
                </a:extLst>
              </p:cNvPr>
              <p:cNvSpPr/>
              <p:nvPr/>
            </p:nvSpPr>
            <p:spPr bwMode="auto">
              <a:xfrm>
                <a:off x="5570637" y="2096852"/>
                <a:ext cx="720080" cy="72008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28" name="Textfeld 27">
                <a:extLst>
                  <a:ext uri="{FF2B5EF4-FFF2-40B4-BE49-F238E27FC236}">
                    <a16:creationId xmlns:a16="http://schemas.microsoft.com/office/drawing/2014/main" id="{2193C325-145E-4FF9-8AB6-3372E880C616}"/>
                  </a:ext>
                </a:extLst>
              </p:cNvPr>
              <p:cNvSpPr txBox="1"/>
              <p:nvPr/>
            </p:nvSpPr>
            <p:spPr>
              <a:xfrm>
                <a:off x="5556059" y="2196197"/>
                <a:ext cx="734659" cy="564170"/>
              </a:xfrm>
              <a:prstGeom prst="rect">
                <a:avLst/>
              </a:prstGeom>
              <a:noFill/>
            </p:spPr>
            <p:txBody>
              <a:bodyPr wrap="none" rtlCol="0">
                <a:spAutoFit/>
              </a:bodyPr>
              <a:lstStyle/>
              <a:p>
                <a:r>
                  <a:rPr lang="de-DE" sz="1800" dirty="0"/>
                  <a:t>HS</a:t>
                </a:r>
                <a:endParaRPr lang="de-DE" dirty="0"/>
              </a:p>
            </p:txBody>
          </p:sp>
        </p:grpSp>
        <p:grpSp>
          <p:nvGrpSpPr>
            <p:cNvPr id="2049" name="Gruppieren 2048">
              <a:extLst>
                <a:ext uri="{FF2B5EF4-FFF2-40B4-BE49-F238E27FC236}">
                  <a16:creationId xmlns:a16="http://schemas.microsoft.com/office/drawing/2014/main" id="{27C2E5FB-7AC6-4005-8913-524BC575907B}"/>
                </a:ext>
              </a:extLst>
            </p:cNvPr>
            <p:cNvGrpSpPr/>
            <p:nvPr/>
          </p:nvGrpSpPr>
          <p:grpSpPr>
            <a:xfrm>
              <a:off x="5633534" y="2304861"/>
              <a:ext cx="804952" cy="760374"/>
              <a:chOff x="5633534" y="2304861"/>
              <a:chExt cx="804952" cy="760374"/>
            </a:xfrm>
          </p:grpSpPr>
          <p:cxnSp>
            <p:nvCxnSpPr>
              <p:cNvPr id="29" name="Gerade Verbindung mit Pfeil 28">
                <a:extLst>
                  <a:ext uri="{FF2B5EF4-FFF2-40B4-BE49-F238E27FC236}">
                    <a16:creationId xmlns:a16="http://schemas.microsoft.com/office/drawing/2014/main" id="{8F473263-684B-43E4-8FDD-2972223B366D}"/>
                  </a:ext>
                </a:extLst>
              </p:cNvPr>
              <p:cNvCxnSpPr>
                <a:cxnSpLocks/>
                <a:stCxn id="15" idx="7"/>
                <a:endCxn id="4" idx="3"/>
              </p:cNvCxnSpPr>
              <p:nvPr/>
            </p:nvCxnSpPr>
            <p:spPr bwMode="auto">
              <a:xfrm flipV="1">
                <a:off x="5633601" y="2304861"/>
                <a:ext cx="804885" cy="76037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48" name="Textfeld 2047">
                <a:extLst>
                  <a:ext uri="{FF2B5EF4-FFF2-40B4-BE49-F238E27FC236}">
                    <a16:creationId xmlns:a16="http://schemas.microsoft.com/office/drawing/2014/main" id="{6029E88D-F5FC-4D7A-A440-073057B5890C}"/>
                  </a:ext>
                </a:extLst>
              </p:cNvPr>
              <p:cNvSpPr txBox="1"/>
              <p:nvPr/>
            </p:nvSpPr>
            <p:spPr>
              <a:xfrm>
                <a:off x="5633534" y="2426470"/>
                <a:ext cx="433989" cy="517155"/>
              </a:xfrm>
              <a:prstGeom prst="rect">
                <a:avLst/>
              </a:prstGeom>
              <a:noFill/>
            </p:spPr>
            <p:txBody>
              <a:bodyPr wrap="none" rtlCol="0">
                <a:spAutoFit/>
              </a:bodyPr>
              <a:lstStyle/>
              <a:p>
                <a:r>
                  <a:rPr lang="de-DE" sz="1600" dirty="0"/>
                  <a:t>1</a:t>
                </a:r>
                <a:endParaRPr lang="de-DE" sz="1800" dirty="0"/>
              </a:p>
            </p:txBody>
          </p:sp>
        </p:grpSp>
        <p:cxnSp>
          <p:nvCxnSpPr>
            <p:cNvPr id="2052" name="Gerade Verbindung mit Pfeil 2051">
              <a:extLst>
                <a:ext uri="{FF2B5EF4-FFF2-40B4-BE49-F238E27FC236}">
                  <a16:creationId xmlns:a16="http://schemas.microsoft.com/office/drawing/2014/main" id="{DF852188-61A2-4A6B-B58C-8A17CB4F27A4}"/>
                </a:ext>
              </a:extLst>
            </p:cNvPr>
            <p:cNvCxnSpPr>
              <a:stCxn id="18" idx="0"/>
              <a:endCxn id="4" idx="4"/>
            </p:cNvCxnSpPr>
            <p:nvPr/>
          </p:nvCxnSpPr>
          <p:spPr bwMode="auto">
            <a:xfrm flipH="1" flipV="1">
              <a:off x="6693073" y="2410314"/>
              <a:ext cx="1" cy="5494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54" name="Gerade Verbindung mit Pfeil 2053">
              <a:extLst>
                <a:ext uri="{FF2B5EF4-FFF2-40B4-BE49-F238E27FC236}">
                  <a16:creationId xmlns:a16="http://schemas.microsoft.com/office/drawing/2014/main" id="{0B7A0E2A-BA00-40CE-A899-35F0B2D9FB6A}"/>
                </a:ext>
              </a:extLst>
            </p:cNvPr>
            <p:cNvCxnSpPr>
              <a:stCxn id="27" idx="1"/>
              <a:endCxn id="4" idx="5"/>
            </p:cNvCxnSpPr>
            <p:nvPr/>
          </p:nvCxnSpPr>
          <p:spPr bwMode="auto">
            <a:xfrm flipH="1" flipV="1">
              <a:off x="6947660" y="2304861"/>
              <a:ext cx="807071" cy="76037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58" name="Gerade Verbindung mit Pfeil 2057">
              <a:extLst>
                <a:ext uri="{FF2B5EF4-FFF2-40B4-BE49-F238E27FC236}">
                  <a16:creationId xmlns:a16="http://schemas.microsoft.com/office/drawing/2014/main" id="{EB0B6CA2-FF0F-4A94-9C3A-1583E2E13811}"/>
                </a:ext>
              </a:extLst>
            </p:cNvPr>
            <p:cNvCxnSpPr>
              <a:cxnSpLocks/>
              <a:endCxn id="18" idx="4"/>
            </p:cNvCxnSpPr>
            <p:nvPr/>
          </p:nvCxnSpPr>
          <p:spPr bwMode="auto">
            <a:xfrm flipV="1">
              <a:off x="6220201" y="3679862"/>
              <a:ext cx="472873" cy="55649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60" name="Gerade Verbindung mit Pfeil 2059">
              <a:extLst>
                <a:ext uri="{FF2B5EF4-FFF2-40B4-BE49-F238E27FC236}">
                  <a16:creationId xmlns:a16="http://schemas.microsoft.com/office/drawing/2014/main" id="{42EFB3B6-ECB5-43FE-855D-47B4428C2312}"/>
                </a:ext>
              </a:extLst>
            </p:cNvPr>
            <p:cNvCxnSpPr>
              <a:cxnSpLocks/>
              <a:stCxn id="24" idx="1"/>
              <a:endCxn id="18" idx="4"/>
            </p:cNvCxnSpPr>
            <p:nvPr/>
          </p:nvCxnSpPr>
          <p:spPr bwMode="auto">
            <a:xfrm flipH="1" flipV="1">
              <a:off x="6693074" y="3679862"/>
              <a:ext cx="465492" cy="55649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64" name="Textfeld 2063">
              <a:extLst>
                <a:ext uri="{FF2B5EF4-FFF2-40B4-BE49-F238E27FC236}">
                  <a16:creationId xmlns:a16="http://schemas.microsoft.com/office/drawing/2014/main" id="{70096B81-817A-4D41-BB55-90CC9183008F}"/>
                </a:ext>
              </a:extLst>
            </p:cNvPr>
            <p:cNvSpPr txBox="1"/>
            <p:nvPr/>
          </p:nvSpPr>
          <p:spPr>
            <a:xfrm>
              <a:off x="6606711" y="2462320"/>
              <a:ext cx="433990" cy="517155"/>
            </a:xfrm>
            <a:prstGeom prst="rect">
              <a:avLst/>
            </a:prstGeom>
            <a:noFill/>
          </p:spPr>
          <p:txBody>
            <a:bodyPr wrap="none" rtlCol="0">
              <a:spAutoFit/>
            </a:bodyPr>
            <a:lstStyle/>
            <a:p>
              <a:r>
                <a:rPr lang="de-DE" sz="1600" dirty="0"/>
                <a:t>4</a:t>
              </a:r>
              <a:endParaRPr lang="de-DE" sz="1800" dirty="0"/>
            </a:p>
          </p:txBody>
        </p:sp>
        <p:sp>
          <p:nvSpPr>
            <p:cNvPr id="49" name="Textfeld 48">
              <a:extLst>
                <a:ext uri="{FF2B5EF4-FFF2-40B4-BE49-F238E27FC236}">
                  <a16:creationId xmlns:a16="http://schemas.microsoft.com/office/drawing/2014/main" id="{5FD98EF4-E62A-428D-A10E-FE8AD559C7D4}"/>
                </a:ext>
              </a:extLst>
            </p:cNvPr>
            <p:cNvSpPr txBox="1"/>
            <p:nvPr/>
          </p:nvSpPr>
          <p:spPr>
            <a:xfrm>
              <a:off x="7315863" y="2437304"/>
              <a:ext cx="599472" cy="517155"/>
            </a:xfrm>
            <a:prstGeom prst="rect">
              <a:avLst/>
            </a:prstGeom>
            <a:noFill/>
          </p:spPr>
          <p:txBody>
            <a:bodyPr wrap="none" rtlCol="0">
              <a:spAutoFit/>
            </a:bodyPr>
            <a:lstStyle/>
            <a:p>
              <a:r>
                <a:rPr lang="de-DE" sz="1600" dirty="0"/>
                <a:t>16</a:t>
              </a:r>
              <a:endParaRPr lang="de-DE" sz="1800" dirty="0"/>
            </a:p>
          </p:txBody>
        </p:sp>
        <p:sp>
          <p:nvSpPr>
            <p:cNvPr id="50" name="Textfeld 49">
              <a:extLst>
                <a:ext uri="{FF2B5EF4-FFF2-40B4-BE49-F238E27FC236}">
                  <a16:creationId xmlns:a16="http://schemas.microsoft.com/office/drawing/2014/main" id="{4A0DE181-6D08-4AFF-8B5B-F7DAF8497B59}"/>
                </a:ext>
              </a:extLst>
            </p:cNvPr>
            <p:cNvSpPr txBox="1"/>
            <p:nvPr/>
          </p:nvSpPr>
          <p:spPr>
            <a:xfrm>
              <a:off x="6039906" y="3700464"/>
              <a:ext cx="433990" cy="517155"/>
            </a:xfrm>
            <a:prstGeom prst="rect">
              <a:avLst/>
            </a:prstGeom>
            <a:noFill/>
          </p:spPr>
          <p:txBody>
            <a:bodyPr wrap="square" rtlCol="0">
              <a:spAutoFit/>
            </a:bodyPr>
            <a:lstStyle/>
            <a:p>
              <a:r>
                <a:rPr lang="de-DE" sz="1600" dirty="0"/>
                <a:t>1</a:t>
              </a:r>
              <a:endParaRPr lang="de-DE" sz="1800" dirty="0"/>
            </a:p>
          </p:txBody>
        </p:sp>
        <p:sp>
          <p:nvSpPr>
            <p:cNvPr id="51" name="Textfeld 50">
              <a:extLst>
                <a:ext uri="{FF2B5EF4-FFF2-40B4-BE49-F238E27FC236}">
                  <a16:creationId xmlns:a16="http://schemas.microsoft.com/office/drawing/2014/main" id="{14E8020F-D943-42C8-851E-2AD64304877D}"/>
                </a:ext>
              </a:extLst>
            </p:cNvPr>
            <p:cNvSpPr txBox="1"/>
            <p:nvPr/>
          </p:nvSpPr>
          <p:spPr>
            <a:xfrm>
              <a:off x="6895100" y="3712175"/>
              <a:ext cx="433990" cy="517155"/>
            </a:xfrm>
            <a:prstGeom prst="rect">
              <a:avLst/>
            </a:prstGeom>
            <a:noFill/>
          </p:spPr>
          <p:txBody>
            <a:bodyPr wrap="none" rtlCol="0">
              <a:spAutoFit/>
            </a:bodyPr>
            <a:lstStyle/>
            <a:p>
              <a:r>
                <a:rPr lang="de-DE" sz="1600" dirty="0"/>
                <a:t>1</a:t>
              </a:r>
              <a:endParaRPr lang="de-DE" sz="1800" dirty="0"/>
            </a:p>
          </p:txBody>
        </p:sp>
      </p:grpSp>
      <p:sp>
        <p:nvSpPr>
          <p:cNvPr id="2066" name="Pfeil: nach rechts 2065">
            <a:extLst>
              <a:ext uri="{FF2B5EF4-FFF2-40B4-BE49-F238E27FC236}">
                <a16:creationId xmlns:a16="http://schemas.microsoft.com/office/drawing/2014/main" id="{5DA58CA2-26CC-4A1E-A516-04109A1268AA}"/>
              </a:ext>
            </a:extLst>
          </p:cNvPr>
          <p:cNvSpPr/>
          <p:nvPr/>
        </p:nvSpPr>
        <p:spPr bwMode="auto">
          <a:xfrm>
            <a:off x="2666435" y="1678275"/>
            <a:ext cx="377121" cy="60804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graphicFrame>
        <p:nvGraphicFramePr>
          <p:cNvPr id="2068" name="Tabelle 2067">
            <a:extLst>
              <a:ext uri="{FF2B5EF4-FFF2-40B4-BE49-F238E27FC236}">
                <a16:creationId xmlns:a16="http://schemas.microsoft.com/office/drawing/2014/main" id="{BAF0272E-5CD2-4919-AED6-90886BDEF4B5}"/>
              </a:ext>
            </a:extLst>
          </p:cNvPr>
          <p:cNvGraphicFramePr>
            <a:graphicFrameLocks noGrp="1"/>
          </p:cNvGraphicFramePr>
          <p:nvPr>
            <p:extLst/>
          </p:nvPr>
        </p:nvGraphicFramePr>
        <p:xfrm>
          <a:off x="8987403" y="1160795"/>
          <a:ext cx="2790633" cy="1706880"/>
        </p:xfrm>
        <a:graphic>
          <a:graphicData uri="http://schemas.openxmlformats.org/drawingml/2006/table">
            <a:tbl>
              <a:tblPr firstRow="1" bandRow="1">
                <a:tableStyleId>{5C22544A-7EE6-4342-B048-85BDC9FD1C3A}</a:tableStyleId>
              </a:tblPr>
              <a:tblGrid>
                <a:gridCol w="436052">
                  <a:extLst>
                    <a:ext uri="{9D8B030D-6E8A-4147-A177-3AD203B41FA5}">
                      <a16:colId xmlns:a16="http://schemas.microsoft.com/office/drawing/2014/main" val="2571512532"/>
                    </a:ext>
                  </a:extLst>
                </a:gridCol>
                <a:gridCol w="357505">
                  <a:extLst>
                    <a:ext uri="{9D8B030D-6E8A-4147-A177-3AD203B41FA5}">
                      <a16:colId xmlns:a16="http://schemas.microsoft.com/office/drawing/2014/main" val="2363883393"/>
                    </a:ext>
                  </a:extLst>
                </a:gridCol>
                <a:gridCol w="379730">
                  <a:extLst>
                    <a:ext uri="{9D8B030D-6E8A-4147-A177-3AD203B41FA5}">
                      <a16:colId xmlns:a16="http://schemas.microsoft.com/office/drawing/2014/main" val="1528244401"/>
                    </a:ext>
                  </a:extLst>
                </a:gridCol>
                <a:gridCol w="463868">
                  <a:extLst>
                    <a:ext uri="{9D8B030D-6E8A-4147-A177-3AD203B41FA5}">
                      <a16:colId xmlns:a16="http://schemas.microsoft.com/office/drawing/2014/main" val="437660066"/>
                    </a:ext>
                  </a:extLst>
                </a:gridCol>
                <a:gridCol w="394018">
                  <a:extLst>
                    <a:ext uri="{9D8B030D-6E8A-4147-A177-3AD203B41FA5}">
                      <a16:colId xmlns:a16="http://schemas.microsoft.com/office/drawing/2014/main" val="2184485946"/>
                    </a:ext>
                  </a:extLst>
                </a:gridCol>
                <a:gridCol w="379730">
                  <a:extLst>
                    <a:ext uri="{9D8B030D-6E8A-4147-A177-3AD203B41FA5}">
                      <a16:colId xmlns:a16="http://schemas.microsoft.com/office/drawing/2014/main" val="3773449581"/>
                    </a:ext>
                  </a:extLst>
                </a:gridCol>
                <a:gridCol w="379730">
                  <a:extLst>
                    <a:ext uri="{9D8B030D-6E8A-4147-A177-3AD203B41FA5}">
                      <a16:colId xmlns:a16="http://schemas.microsoft.com/office/drawing/2014/main" val="820316324"/>
                    </a:ext>
                  </a:extLst>
                </a:gridCol>
              </a:tblGrid>
              <a:tr h="164590">
                <a:tc>
                  <a:txBody>
                    <a:bodyPr/>
                    <a:lstStyle/>
                    <a:p>
                      <a:pPr algn="ctr"/>
                      <a:endParaRPr lang="de-DE" sz="1000" b="0" dirty="0">
                        <a:solidFill>
                          <a:schemeClr val="tx1"/>
                        </a:solidFill>
                      </a:endParaRPr>
                    </a:p>
                  </a:txBody>
                  <a:tcPr/>
                </a:tc>
                <a:tc>
                  <a:txBody>
                    <a:bodyPr/>
                    <a:lstStyle/>
                    <a:p>
                      <a:pPr algn="ctr"/>
                      <a:r>
                        <a:rPr lang="de-DE" sz="1000" b="0" dirty="0">
                          <a:solidFill>
                            <a:schemeClr val="tx1"/>
                          </a:solidFill>
                        </a:rPr>
                        <a:t>T</a:t>
                      </a:r>
                    </a:p>
                  </a:txBody>
                  <a:tcPr/>
                </a:tc>
                <a:tc>
                  <a:txBody>
                    <a:bodyPr/>
                    <a:lstStyle/>
                    <a:p>
                      <a:pPr algn="ctr"/>
                      <a:r>
                        <a:rPr lang="de-DE" sz="1000" b="0" dirty="0">
                          <a:solidFill>
                            <a:schemeClr val="tx1"/>
                          </a:solidFill>
                        </a:rPr>
                        <a:t>TP</a:t>
                      </a:r>
                    </a:p>
                  </a:txBody>
                  <a:tcPr/>
                </a:tc>
                <a:tc>
                  <a:txBody>
                    <a:bodyPr/>
                    <a:lstStyle/>
                    <a:p>
                      <a:pPr algn="ctr"/>
                      <a:r>
                        <a:rPr lang="de-DE" sz="1000" b="0" dirty="0">
                          <a:solidFill>
                            <a:schemeClr val="tx1"/>
                          </a:solidFill>
                        </a:rPr>
                        <a:t>TBK</a:t>
                      </a:r>
                    </a:p>
                  </a:txBody>
                  <a:tcPr/>
                </a:tc>
                <a:tc>
                  <a:txBody>
                    <a:bodyPr/>
                    <a:lstStyle/>
                    <a:p>
                      <a:pPr algn="ctr"/>
                      <a:r>
                        <a:rPr lang="de-DE" sz="1000" b="0" dirty="0">
                          <a:solidFill>
                            <a:schemeClr val="tx1"/>
                          </a:solidFill>
                        </a:rPr>
                        <a:t>HS</a:t>
                      </a:r>
                    </a:p>
                  </a:txBody>
                  <a:tcPr/>
                </a:tc>
                <a:tc>
                  <a:txBody>
                    <a:bodyPr/>
                    <a:lstStyle/>
                    <a:p>
                      <a:pPr algn="ctr"/>
                      <a:r>
                        <a:rPr lang="de-DE" sz="1000" b="0" dirty="0">
                          <a:solidFill>
                            <a:schemeClr val="tx1"/>
                          </a:solidFill>
                        </a:rPr>
                        <a:t>TB</a:t>
                      </a:r>
                    </a:p>
                  </a:txBody>
                  <a:tcPr/>
                </a:tc>
                <a:tc>
                  <a:txBody>
                    <a:bodyPr/>
                    <a:lstStyle/>
                    <a:p>
                      <a:pPr algn="ctr"/>
                      <a:r>
                        <a:rPr lang="de-DE" sz="1000" b="0" dirty="0">
                          <a:solidFill>
                            <a:schemeClr val="tx1"/>
                          </a:solidFill>
                        </a:rPr>
                        <a:t>FS</a:t>
                      </a:r>
                    </a:p>
                  </a:txBody>
                  <a:tcPr/>
                </a:tc>
                <a:extLst>
                  <a:ext uri="{0D108BD9-81ED-4DB2-BD59-A6C34878D82A}">
                    <a16:rowId xmlns:a16="http://schemas.microsoft.com/office/drawing/2014/main" val="1715972191"/>
                  </a:ext>
                </a:extLst>
              </a:tr>
              <a:tr h="164590">
                <a:tc>
                  <a:txBody>
                    <a:bodyPr/>
                    <a:lstStyle/>
                    <a:p>
                      <a:pPr algn="ctr"/>
                      <a:r>
                        <a:rPr lang="de-DE" sz="1000" b="0" dirty="0">
                          <a:solidFill>
                            <a:schemeClr val="tx1"/>
                          </a:solidFill>
                        </a:rPr>
                        <a:t>T</a:t>
                      </a:r>
                    </a:p>
                  </a:txBody>
                  <a:tcPr>
                    <a:solidFill>
                      <a:schemeClr val="accent1"/>
                    </a:solidFill>
                  </a:tcPr>
                </a:tc>
                <a:tc>
                  <a:txBody>
                    <a:bodyPr/>
                    <a:lstStyle/>
                    <a:p>
                      <a:pPr algn="ctr"/>
                      <a:r>
                        <a:rPr lang="de-DE" sz="1000" b="0" dirty="0">
                          <a:solidFill>
                            <a:schemeClr val="tx1"/>
                          </a:solidFill>
                        </a:rPr>
                        <a:t>0</a:t>
                      </a:r>
                    </a:p>
                  </a:txBody>
                  <a:tcPr/>
                </a:tc>
                <a:tc>
                  <a:txBody>
                    <a:bodyPr/>
                    <a:lstStyle/>
                    <a:p>
                      <a:pPr algn="ctr"/>
                      <a:r>
                        <a:rPr lang="de-DE" sz="1000" b="0" dirty="0">
                          <a:solidFill>
                            <a:schemeClr val="tx1"/>
                          </a:solidFill>
                        </a:rPr>
                        <a:t>0</a:t>
                      </a:r>
                    </a:p>
                  </a:txBody>
                  <a:tcPr/>
                </a:tc>
                <a:tc>
                  <a:txBody>
                    <a:bodyPr/>
                    <a:lstStyle/>
                    <a:p>
                      <a:pPr algn="ctr"/>
                      <a:r>
                        <a:rPr lang="de-DE" sz="1000" b="0" dirty="0">
                          <a:solidFill>
                            <a:schemeClr val="tx1"/>
                          </a:solidFill>
                        </a:rPr>
                        <a:t>0</a:t>
                      </a:r>
                    </a:p>
                  </a:txBody>
                  <a:tcPr/>
                </a:tc>
                <a:tc>
                  <a:txBody>
                    <a:bodyPr/>
                    <a:lstStyle/>
                    <a:p>
                      <a:pPr algn="ctr"/>
                      <a:r>
                        <a:rPr lang="de-DE" sz="1000" b="0" dirty="0">
                          <a:solidFill>
                            <a:schemeClr val="tx1"/>
                          </a:solidFill>
                        </a:rPr>
                        <a:t>0</a:t>
                      </a:r>
                    </a:p>
                  </a:txBody>
                  <a:tcPr/>
                </a:tc>
                <a:tc>
                  <a:txBody>
                    <a:bodyPr/>
                    <a:lstStyle/>
                    <a:p>
                      <a:pPr algn="ctr"/>
                      <a:r>
                        <a:rPr lang="de-DE" sz="1000" b="0" dirty="0">
                          <a:solidFill>
                            <a:schemeClr val="tx1"/>
                          </a:solidFill>
                        </a:rPr>
                        <a:t>0</a:t>
                      </a:r>
                    </a:p>
                  </a:txBody>
                  <a:tcPr/>
                </a:tc>
                <a:tc>
                  <a:txBody>
                    <a:bodyPr/>
                    <a:lstStyle/>
                    <a:p>
                      <a:pPr algn="ctr"/>
                      <a:r>
                        <a:rPr lang="de-DE" sz="1000" b="0" dirty="0">
                          <a:solidFill>
                            <a:schemeClr val="tx1"/>
                          </a:solidFill>
                        </a:rPr>
                        <a:t>0</a:t>
                      </a:r>
                    </a:p>
                  </a:txBody>
                  <a:tcPr/>
                </a:tc>
                <a:extLst>
                  <a:ext uri="{0D108BD9-81ED-4DB2-BD59-A6C34878D82A}">
                    <a16:rowId xmlns:a16="http://schemas.microsoft.com/office/drawing/2014/main" val="2976146778"/>
                  </a:ext>
                </a:extLst>
              </a:tr>
              <a:tr h="164590">
                <a:tc>
                  <a:txBody>
                    <a:bodyPr/>
                    <a:lstStyle/>
                    <a:p>
                      <a:pPr algn="ctr"/>
                      <a:r>
                        <a:rPr lang="de-DE" sz="1000" b="0" dirty="0">
                          <a:solidFill>
                            <a:schemeClr val="tx1"/>
                          </a:solidFill>
                        </a:rPr>
                        <a:t>TP</a:t>
                      </a:r>
                    </a:p>
                  </a:txBody>
                  <a:tcPr>
                    <a:solidFill>
                      <a:schemeClr val="accent1"/>
                    </a:solidFill>
                  </a:tcPr>
                </a:tc>
                <a:tc>
                  <a:txBody>
                    <a:bodyPr/>
                    <a:lstStyle/>
                    <a:p>
                      <a:pPr algn="ctr"/>
                      <a:r>
                        <a:rPr lang="de-DE" sz="1000" b="1" dirty="0">
                          <a:solidFill>
                            <a:schemeClr val="tx1"/>
                          </a:solidFill>
                        </a:rPr>
                        <a:t>1</a:t>
                      </a:r>
                    </a:p>
                  </a:txBody>
                  <a:tcPr/>
                </a:tc>
                <a:tc>
                  <a:txBody>
                    <a:bodyPr/>
                    <a:lstStyle/>
                    <a:p>
                      <a:pPr algn="ctr"/>
                      <a:r>
                        <a:rPr lang="de-DE" sz="1000" b="0" dirty="0">
                          <a:solidFill>
                            <a:schemeClr val="tx1"/>
                          </a:solidFill>
                        </a:rPr>
                        <a:t>0</a:t>
                      </a:r>
                    </a:p>
                  </a:txBody>
                  <a:tcPr/>
                </a:tc>
                <a:tc>
                  <a:txBody>
                    <a:bodyPr/>
                    <a:lstStyle/>
                    <a:p>
                      <a:pPr algn="ctr"/>
                      <a:r>
                        <a:rPr lang="de-DE" sz="1000" b="0" dirty="0">
                          <a:solidFill>
                            <a:schemeClr val="tx1"/>
                          </a:solidFill>
                        </a:rPr>
                        <a:t>0</a:t>
                      </a:r>
                    </a:p>
                  </a:txBody>
                  <a:tcPr/>
                </a:tc>
                <a:tc>
                  <a:txBody>
                    <a:bodyPr/>
                    <a:lstStyle/>
                    <a:p>
                      <a:pPr algn="ctr"/>
                      <a:r>
                        <a:rPr lang="de-DE" sz="1000" b="0" dirty="0">
                          <a:solidFill>
                            <a:schemeClr val="tx1"/>
                          </a:solidFill>
                        </a:rPr>
                        <a:t>0</a:t>
                      </a:r>
                    </a:p>
                  </a:txBody>
                  <a:tcPr/>
                </a:tc>
                <a:tc>
                  <a:txBody>
                    <a:bodyPr/>
                    <a:lstStyle/>
                    <a:p>
                      <a:pPr algn="ctr"/>
                      <a:r>
                        <a:rPr lang="de-DE" sz="1000" b="0" dirty="0">
                          <a:solidFill>
                            <a:schemeClr val="tx1"/>
                          </a:solidFill>
                        </a:rPr>
                        <a:t>0</a:t>
                      </a:r>
                    </a:p>
                  </a:txBody>
                  <a:tcPr/>
                </a:tc>
                <a:tc>
                  <a:txBody>
                    <a:bodyPr/>
                    <a:lstStyle/>
                    <a:p>
                      <a:pPr algn="ctr"/>
                      <a:r>
                        <a:rPr lang="de-DE" sz="1000" b="0" dirty="0">
                          <a:solidFill>
                            <a:schemeClr val="tx1"/>
                          </a:solidFill>
                        </a:rPr>
                        <a:t>0</a:t>
                      </a:r>
                    </a:p>
                  </a:txBody>
                  <a:tcPr/>
                </a:tc>
                <a:extLst>
                  <a:ext uri="{0D108BD9-81ED-4DB2-BD59-A6C34878D82A}">
                    <a16:rowId xmlns:a16="http://schemas.microsoft.com/office/drawing/2014/main" val="2304406881"/>
                  </a:ext>
                </a:extLst>
              </a:tr>
              <a:tr h="164590">
                <a:tc>
                  <a:txBody>
                    <a:bodyPr/>
                    <a:lstStyle/>
                    <a:p>
                      <a:pPr algn="ctr"/>
                      <a:r>
                        <a:rPr lang="de-DE" sz="1000" b="0" dirty="0">
                          <a:solidFill>
                            <a:schemeClr val="tx1"/>
                          </a:solidFill>
                        </a:rPr>
                        <a:t>TBK</a:t>
                      </a:r>
                    </a:p>
                  </a:txBody>
                  <a:tcPr>
                    <a:solidFill>
                      <a:schemeClr val="accent1"/>
                    </a:solidFill>
                  </a:tcPr>
                </a:tc>
                <a:tc>
                  <a:txBody>
                    <a:bodyPr/>
                    <a:lstStyle/>
                    <a:p>
                      <a:pPr algn="ctr"/>
                      <a:r>
                        <a:rPr lang="de-DE" sz="1000" b="1" dirty="0">
                          <a:solidFill>
                            <a:schemeClr val="tx1"/>
                          </a:solidFill>
                        </a:rPr>
                        <a:t>4</a:t>
                      </a:r>
                    </a:p>
                  </a:txBody>
                  <a:tcPr/>
                </a:tc>
                <a:tc>
                  <a:txBody>
                    <a:bodyPr/>
                    <a:lstStyle/>
                    <a:p>
                      <a:pPr algn="ctr"/>
                      <a:r>
                        <a:rPr lang="de-DE" sz="1000" b="0" dirty="0">
                          <a:solidFill>
                            <a:schemeClr val="tx1"/>
                          </a:solidFill>
                        </a:rPr>
                        <a:t>0</a:t>
                      </a:r>
                    </a:p>
                  </a:txBody>
                  <a:tcPr/>
                </a:tc>
                <a:tc>
                  <a:txBody>
                    <a:bodyPr/>
                    <a:lstStyle/>
                    <a:p>
                      <a:pPr algn="ctr"/>
                      <a:r>
                        <a:rPr lang="de-DE" sz="1000" b="0" dirty="0">
                          <a:solidFill>
                            <a:schemeClr val="tx1"/>
                          </a:solidFill>
                        </a:rPr>
                        <a:t>0</a:t>
                      </a:r>
                    </a:p>
                  </a:txBody>
                  <a:tcPr/>
                </a:tc>
                <a:tc>
                  <a:txBody>
                    <a:bodyPr/>
                    <a:lstStyle/>
                    <a:p>
                      <a:pPr algn="ctr"/>
                      <a:r>
                        <a:rPr lang="de-DE" sz="1000" b="0" dirty="0">
                          <a:solidFill>
                            <a:schemeClr val="tx1"/>
                          </a:solidFill>
                        </a:rPr>
                        <a:t>0</a:t>
                      </a:r>
                    </a:p>
                  </a:txBody>
                  <a:tcPr/>
                </a:tc>
                <a:tc>
                  <a:txBody>
                    <a:bodyPr/>
                    <a:lstStyle/>
                    <a:p>
                      <a:pPr algn="ctr"/>
                      <a:r>
                        <a:rPr lang="de-DE" sz="1000" b="0" dirty="0">
                          <a:solidFill>
                            <a:schemeClr val="tx1"/>
                          </a:solidFill>
                        </a:rPr>
                        <a:t>0</a:t>
                      </a:r>
                    </a:p>
                  </a:txBody>
                  <a:tcPr/>
                </a:tc>
                <a:tc>
                  <a:txBody>
                    <a:bodyPr/>
                    <a:lstStyle/>
                    <a:p>
                      <a:pPr algn="ctr"/>
                      <a:r>
                        <a:rPr lang="de-DE" sz="1000" b="0" dirty="0">
                          <a:solidFill>
                            <a:schemeClr val="tx1"/>
                          </a:solidFill>
                        </a:rPr>
                        <a:t>0</a:t>
                      </a:r>
                    </a:p>
                  </a:txBody>
                  <a:tcPr/>
                </a:tc>
                <a:extLst>
                  <a:ext uri="{0D108BD9-81ED-4DB2-BD59-A6C34878D82A}">
                    <a16:rowId xmlns:a16="http://schemas.microsoft.com/office/drawing/2014/main" val="1603770170"/>
                  </a:ext>
                </a:extLst>
              </a:tr>
              <a:tr h="164590">
                <a:tc>
                  <a:txBody>
                    <a:bodyPr/>
                    <a:lstStyle/>
                    <a:p>
                      <a:pPr algn="ctr"/>
                      <a:r>
                        <a:rPr lang="de-DE" sz="1000" b="0" dirty="0">
                          <a:solidFill>
                            <a:schemeClr val="tx1"/>
                          </a:solidFill>
                        </a:rPr>
                        <a:t>HS</a:t>
                      </a:r>
                    </a:p>
                  </a:txBody>
                  <a:tcPr>
                    <a:solidFill>
                      <a:schemeClr val="accent1"/>
                    </a:solidFill>
                  </a:tcPr>
                </a:tc>
                <a:tc>
                  <a:txBody>
                    <a:bodyPr/>
                    <a:lstStyle/>
                    <a:p>
                      <a:pPr algn="ctr"/>
                      <a:r>
                        <a:rPr lang="de-DE" sz="1000" b="1" dirty="0">
                          <a:solidFill>
                            <a:schemeClr val="tx1"/>
                          </a:solidFill>
                        </a:rPr>
                        <a:t>16</a:t>
                      </a:r>
                    </a:p>
                  </a:txBody>
                  <a:tcPr/>
                </a:tc>
                <a:tc>
                  <a:txBody>
                    <a:bodyPr/>
                    <a:lstStyle/>
                    <a:p>
                      <a:pPr algn="ctr"/>
                      <a:r>
                        <a:rPr lang="de-DE" sz="1000" b="0" dirty="0">
                          <a:solidFill>
                            <a:schemeClr val="tx1"/>
                          </a:solidFill>
                        </a:rPr>
                        <a:t>0</a:t>
                      </a:r>
                    </a:p>
                  </a:txBody>
                  <a:tcPr/>
                </a:tc>
                <a:tc>
                  <a:txBody>
                    <a:bodyPr/>
                    <a:lstStyle/>
                    <a:p>
                      <a:pPr algn="ctr"/>
                      <a:r>
                        <a:rPr lang="de-DE" sz="1000" b="0" dirty="0">
                          <a:solidFill>
                            <a:schemeClr val="tx1"/>
                          </a:solidFill>
                        </a:rPr>
                        <a:t>0</a:t>
                      </a:r>
                    </a:p>
                  </a:txBody>
                  <a:tcPr/>
                </a:tc>
                <a:tc>
                  <a:txBody>
                    <a:bodyPr/>
                    <a:lstStyle/>
                    <a:p>
                      <a:pPr algn="ctr"/>
                      <a:r>
                        <a:rPr lang="de-DE" sz="1000" b="0" dirty="0">
                          <a:solidFill>
                            <a:schemeClr val="tx1"/>
                          </a:solidFill>
                        </a:rPr>
                        <a:t>0</a:t>
                      </a:r>
                    </a:p>
                  </a:txBody>
                  <a:tcPr/>
                </a:tc>
                <a:tc>
                  <a:txBody>
                    <a:bodyPr/>
                    <a:lstStyle/>
                    <a:p>
                      <a:pPr algn="ctr"/>
                      <a:r>
                        <a:rPr lang="de-DE" sz="1000" b="0" dirty="0">
                          <a:solidFill>
                            <a:schemeClr val="tx1"/>
                          </a:solidFill>
                        </a:rPr>
                        <a:t>0</a:t>
                      </a:r>
                    </a:p>
                  </a:txBody>
                  <a:tcPr/>
                </a:tc>
                <a:tc>
                  <a:txBody>
                    <a:bodyPr/>
                    <a:lstStyle/>
                    <a:p>
                      <a:pPr algn="ctr"/>
                      <a:r>
                        <a:rPr lang="de-DE" sz="1000" b="0" dirty="0">
                          <a:solidFill>
                            <a:schemeClr val="tx1"/>
                          </a:solidFill>
                        </a:rPr>
                        <a:t>0</a:t>
                      </a:r>
                    </a:p>
                  </a:txBody>
                  <a:tcPr/>
                </a:tc>
                <a:extLst>
                  <a:ext uri="{0D108BD9-81ED-4DB2-BD59-A6C34878D82A}">
                    <a16:rowId xmlns:a16="http://schemas.microsoft.com/office/drawing/2014/main" val="2669611643"/>
                  </a:ext>
                </a:extLst>
              </a:tr>
              <a:tr h="164590">
                <a:tc>
                  <a:txBody>
                    <a:bodyPr/>
                    <a:lstStyle/>
                    <a:p>
                      <a:pPr algn="ctr"/>
                      <a:r>
                        <a:rPr lang="de-DE" sz="1000" b="0" dirty="0">
                          <a:solidFill>
                            <a:schemeClr val="tx1"/>
                          </a:solidFill>
                        </a:rPr>
                        <a:t>TB</a:t>
                      </a:r>
                    </a:p>
                  </a:txBody>
                  <a:tcPr>
                    <a:solidFill>
                      <a:schemeClr val="accent1"/>
                    </a:solidFill>
                  </a:tcPr>
                </a:tc>
                <a:tc>
                  <a:txBody>
                    <a:bodyPr/>
                    <a:lstStyle/>
                    <a:p>
                      <a:pPr algn="ctr"/>
                      <a:r>
                        <a:rPr lang="de-DE" sz="1000" b="0" dirty="0">
                          <a:solidFill>
                            <a:schemeClr val="tx1"/>
                          </a:solidFill>
                        </a:rPr>
                        <a:t>0</a:t>
                      </a:r>
                    </a:p>
                  </a:txBody>
                  <a:tcPr/>
                </a:tc>
                <a:tc>
                  <a:txBody>
                    <a:bodyPr/>
                    <a:lstStyle/>
                    <a:p>
                      <a:pPr algn="ctr"/>
                      <a:r>
                        <a:rPr lang="de-DE" sz="1000" b="0" dirty="0">
                          <a:solidFill>
                            <a:schemeClr val="tx1"/>
                          </a:solidFill>
                        </a:rPr>
                        <a:t>0</a:t>
                      </a:r>
                    </a:p>
                  </a:txBody>
                  <a:tcPr/>
                </a:tc>
                <a:tc>
                  <a:txBody>
                    <a:bodyPr/>
                    <a:lstStyle/>
                    <a:p>
                      <a:pPr algn="ctr"/>
                      <a:r>
                        <a:rPr lang="de-DE" sz="1000" b="1" dirty="0">
                          <a:solidFill>
                            <a:schemeClr val="tx1"/>
                          </a:solidFill>
                        </a:rPr>
                        <a:t>1</a:t>
                      </a:r>
                    </a:p>
                  </a:txBody>
                  <a:tcPr/>
                </a:tc>
                <a:tc>
                  <a:txBody>
                    <a:bodyPr/>
                    <a:lstStyle/>
                    <a:p>
                      <a:pPr algn="ctr"/>
                      <a:r>
                        <a:rPr lang="de-DE" sz="1000" b="0" dirty="0">
                          <a:solidFill>
                            <a:schemeClr val="tx1"/>
                          </a:solidFill>
                        </a:rPr>
                        <a:t>0</a:t>
                      </a:r>
                    </a:p>
                  </a:txBody>
                  <a:tcPr/>
                </a:tc>
                <a:tc>
                  <a:txBody>
                    <a:bodyPr/>
                    <a:lstStyle/>
                    <a:p>
                      <a:pPr algn="ctr"/>
                      <a:r>
                        <a:rPr lang="de-DE" sz="1000" b="0" dirty="0">
                          <a:solidFill>
                            <a:schemeClr val="tx1"/>
                          </a:solidFill>
                        </a:rPr>
                        <a:t>0</a:t>
                      </a:r>
                    </a:p>
                  </a:txBody>
                  <a:tcPr/>
                </a:tc>
                <a:tc>
                  <a:txBody>
                    <a:bodyPr/>
                    <a:lstStyle/>
                    <a:p>
                      <a:pPr algn="ctr"/>
                      <a:r>
                        <a:rPr lang="de-DE" sz="1000" b="0" dirty="0">
                          <a:solidFill>
                            <a:schemeClr val="tx1"/>
                          </a:solidFill>
                        </a:rPr>
                        <a:t>0</a:t>
                      </a:r>
                    </a:p>
                  </a:txBody>
                  <a:tcPr/>
                </a:tc>
                <a:extLst>
                  <a:ext uri="{0D108BD9-81ED-4DB2-BD59-A6C34878D82A}">
                    <a16:rowId xmlns:a16="http://schemas.microsoft.com/office/drawing/2014/main" val="3190037906"/>
                  </a:ext>
                </a:extLst>
              </a:tr>
              <a:tr h="164590">
                <a:tc>
                  <a:txBody>
                    <a:bodyPr/>
                    <a:lstStyle/>
                    <a:p>
                      <a:pPr algn="ctr"/>
                      <a:r>
                        <a:rPr lang="de-DE" sz="1000" b="0" dirty="0">
                          <a:solidFill>
                            <a:schemeClr val="tx1"/>
                          </a:solidFill>
                        </a:rPr>
                        <a:t>FS</a:t>
                      </a:r>
                    </a:p>
                  </a:txBody>
                  <a:tcPr>
                    <a:solidFill>
                      <a:schemeClr val="accent1"/>
                    </a:solidFill>
                  </a:tcPr>
                </a:tc>
                <a:tc>
                  <a:txBody>
                    <a:bodyPr/>
                    <a:lstStyle/>
                    <a:p>
                      <a:pPr algn="ctr"/>
                      <a:r>
                        <a:rPr lang="de-DE" sz="1000" b="0" dirty="0">
                          <a:solidFill>
                            <a:schemeClr val="tx1"/>
                          </a:solidFill>
                        </a:rPr>
                        <a:t>0</a:t>
                      </a:r>
                    </a:p>
                  </a:txBody>
                  <a:tcPr/>
                </a:tc>
                <a:tc>
                  <a:txBody>
                    <a:bodyPr/>
                    <a:lstStyle/>
                    <a:p>
                      <a:pPr algn="ctr"/>
                      <a:r>
                        <a:rPr lang="de-DE" sz="1000" b="0" dirty="0">
                          <a:solidFill>
                            <a:schemeClr val="tx1"/>
                          </a:solidFill>
                        </a:rPr>
                        <a:t>0</a:t>
                      </a:r>
                    </a:p>
                  </a:txBody>
                  <a:tcPr/>
                </a:tc>
                <a:tc>
                  <a:txBody>
                    <a:bodyPr/>
                    <a:lstStyle/>
                    <a:p>
                      <a:pPr algn="ctr"/>
                      <a:r>
                        <a:rPr lang="de-DE" sz="1000" b="1" dirty="0">
                          <a:solidFill>
                            <a:schemeClr val="tx1"/>
                          </a:solidFill>
                        </a:rPr>
                        <a:t>1</a:t>
                      </a:r>
                    </a:p>
                  </a:txBody>
                  <a:tcPr/>
                </a:tc>
                <a:tc>
                  <a:txBody>
                    <a:bodyPr/>
                    <a:lstStyle/>
                    <a:p>
                      <a:pPr algn="ctr"/>
                      <a:r>
                        <a:rPr lang="de-DE" sz="1000" b="0" dirty="0">
                          <a:solidFill>
                            <a:schemeClr val="tx1"/>
                          </a:solidFill>
                        </a:rPr>
                        <a:t>0</a:t>
                      </a:r>
                    </a:p>
                  </a:txBody>
                  <a:tcPr/>
                </a:tc>
                <a:tc>
                  <a:txBody>
                    <a:bodyPr/>
                    <a:lstStyle/>
                    <a:p>
                      <a:pPr algn="ctr"/>
                      <a:r>
                        <a:rPr lang="de-DE" sz="1000" b="0" dirty="0">
                          <a:solidFill>
                            <a:schemeClr val="tx1"/>
                          </a:solidFill>
                        </a:rPr>
                        <a:t>0</a:t>
                      </a:r>
                    </a:p>
                  </a:txBody>
                  <a:tcPr/>
                </a:tc>
                <a:tc>
                  <a:txBody>
                    <a:bodyPr/>
                    <a:lstStyle/>
                    <a:p>
                      <a:pPr algn="ctr"/>
                      <a:r>
                        <a:rPr lang="de-DE" sz="1000" b="0" dirty="0">
                          <a:solidFill>
                            <a:schemeClr val="tx1"/>
                          </a:solidFill>
                        </a:rPr>
                        <a:t>0</a:t>
                      </a:r>
                    </a:p>
                  </a:txBody>
                  <a:tcPr/>
                </a:tc>
                <a:extLst>
                  <a:ext uri="{0D108BD9-81ED-4DB2-BD59-A6C34878D82A}">
                    <a16:rowId xmlns:a16="http://schemas.microsoft.com/office/drawing/2014/main" val="3332757094"/>
                  </a:ext>
                </a:extLst>
              </a:tr>
            </a:tbl>
          </a:graphicData>
        </a:graphic>
      </p:graphicFrame>
      <p:sp>
        <p:nvSpPr>
          <p:cNvPr id="59" name="Pfeil: nach rechts 58">
            <a:extLst>
              <a:ext uri="{FF2B5EF4-FFF2-40B4-BE49-F238E27FC236}">
                <a16:creationId xmlns:a16="http://schemas.microsoft.com/office/drawing/2014/main" id="{A01AA4BF-072E-4AA7-B250-368BE4EBE805}"/>
              </a:ext>
            </a:extLst>
          </p:cNvPr>
          <p:cNvSpPr/>
          <p:nvPr/>
        </p:nvSpPr>
        <p:spPr bwMode="auto">
          <a:xfrm>
            <a:off x="5489448" y="1670608"/>
            <a:ext cx="377121" cy="60804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60" name="Pfeil: nach rechts 59">
            <a:extLst>
              <a:ext uri="{FF2B5EF4-FFF2-40B4-BE49-F238E27FC236}">
                <a16:creationId xmlns:a16="http://schemas.microsoft.com/office/drawing/2014/main" id="{06FC5DF3-A887-4FF0-9B7A-17237D6DAB5B}"/>
              </a:ext>
            </a:extLst>
          </p:cNvPr>
          <p:cNvSpPr/>
          <p:nvPr/>
        </p:nvSpPr>
        <p:spPr bwMode="auto">
          <a:xfrm>
            <a:off x="8466929" y="1686906"/>
            <a:ext cx="377121" cy="60804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grpSp>
        <p:nvGrpSpPr>
          <p:cNvPr id="37" name="Gruppieren 36">
            <a:extLst>
              <a:ext uri="{FF2B5EF4-FFF2-40B4-BE49-F238E27FC236}">
                <a16:creationId xmlns:a16="http://schemas.microsoft.com/office/drawing/2014/main" id="{6A5190EB-664A-4668-A114-1AF3B8BD04F8}"/>
              </a:ext>
            </a:extLst>
          </p:cNvPr>
          <p:cNvGrpSpPr/>
          <p:nvPr/>
        </p:nvGrpSpPr>
        <p:grpSpPr>
          <a:xfrm>
            <a:off x="1856767" y="3972153"/>
            <a:ext cx="1274682" cy="757242"/>
            <a:chOff x="1722077" y="3951753"/>
            <a:chExt cx="1274682" cy="757242"/>
          </a:xfrm>
        </p:grpSpPr>
        <p:cxnSp>
          <p:nvCxnSpPr>
            <p:cNvPr id="2078" name="Verbinder: gekrümmt 2077">
              <a:extLst>
                <a:ext uri="{FF2B5EF4-FFF2-40B4-BE49-F238E27FC236}">
                  <a16:creationId xmlns:a16="http://schemas.microsoft.com/office/drawing/2014/main" id="{47627C0E-9732-4DE5-9143-D797E641296B}"/>
                </a:ext>
              </a:extLst>
            </p:cNvPr>
            <p:cNvCxnSpPr>
              <a:cxnSpLocks/>
              <a:stCxn id="35" idx="0"/>
              <a:endCxn id="101" idx="1"/>
            </p:cNvCxnSpPr>
            <p:nvPr/>
          </p:nvCxnSpPr>
          <p:spPr bwMode="auto">
            <a:xfrm rot="5400000" flipH="1" flipV="1">
              <a:off x="2013548" y="3725785"/>
              <a:ext cx="691739" cy="1274682"/>
            </a:xfrm>
            <a:prstGeom prst="curvedConnector2">
              <a:avLst/>
            </a:prstGeom>
            <a:solidFill>
              <a:schemeClr val="accent1"/>
            </a:solidFill>
            <a:ln w="9525" cap="flat" cmpd="sng" algn="ctr">
              <a:solidFill>
                <a:schemeClr val="tx1"/>
              </a:solidFill>
              <a:prstDash val="solid"/>
              <a:round/>
              <a:headEnd type="none" w="med" len="med"/>
              <a:tailEnd type="triangle"/>
            </a:ln>
            <a:effectLst/>
          </p:spPr>
        </p:cxnSp>
        <p:sp>
          <p:nvSpPr>
            <p:cNvPr id="79" name="Textfeld 78">
              <a:extLst>
                <a:ext uri="{FF2B5EF4-FFF2-40B4-BE49-F238E27FC236}">
                  <a16:creationId xmlns:a16="http://schemas.microsoft.com/office/drawing/2014/main" id="{5F786746-2955-4166-A932-9F14D03D6564}"/>
                </a:ext>
              </a:extLst>
            </p:cNvPr>
            <p:cNvSpPr txBox="1"/>
            <p:nvPr/>
          </p:nvSpPr>
          <p:spPr>
            <a:xfrm>
              <a:off x="1966551" y="3951753"/>
              <a:ext cx="284052" cy="400110"/>
            </a:xfrm>
            <a:prstGeom prst="rect">
              <a:avLst/>
            </a:prstGeom>
            <a:noFill/>
          </p:spPr>
          <p:txBody>
            <a:bodyPr wrap="none" rtlCol="0">
              <a:spAutoFit/>
            </a:bodyPr>
            <a:lstStyle/>
            <a:p>
              <a:r>
                <a:rPr lang="de-DE" sz="2000" b="1" dirty="0"/>
                <a:t>*</a:t>
              </a:r>
            </a:p>
          </p:txBody>
        </p:sp>
      </p:grpSp>
      <p:sp>
        <p:nvSpPr>
          <p:cNvPr id="35" name="Textfeld 34">
            <a:extLst>
              <a:ext uri="{FF2B5EF4-FFF2-40B4-BE49-F238E27FC236}">
                <a16:creationId xmlns:a16="http://schemas.microsoft.com/office/drawing/2014/main" id="{D9D5253A-D2ED-4B63-92FD-F44F4849EB6D}"/>
              </a:ext>
            </a:extLst>
          </p:cNvPr>
          <p:cNvSpPr txBox="1"/>
          <p:nvPr/>
        </p:nvSpPr>
        <p:spPr>
          <a:xfrm>
            <a:off x="898811" y="4729395"/>
            <a:ext cx="1915909" cy="307777"/>
          </a:xfrm>
          <a:prstGeom prst="rect">
            <a:avLst/>
          </a:prstGeom>
          <a:noFill/>
        </p:spPr>
        <p:txBody>
          <a:bodyPr wrap="none" rtlCol="0">
            <a:spAutoFit/>
          </a:bodyPr>
          <a:lstStyle/>
          <a:p>
            <a:r>
              <a:rPr lang="de-DE" sz="1400" dirty="0"/>
              <a:t>Direktbedarfsmatrix D</a:t>
            </a:r>
          </a:p>
        </p:txBody>
      </p:sp>
      <p:sp>
        <p:nvSpPr>
          <p:cNvPr id="86" name="Textfeld 85">
            <a:extLst>
              <a:ext uri="{FF2B5EF4-FFF2-40B4-BE49-F238E27FC236}">
                <a16:creationId xmlns:a16="http://schemas.microsoft.com/office/drawing/2014/main" id="{2CE00645-8EFA-42DC-9924-2B9CEA943AC4}"/>
              </a:ext>
            </a:extLst>
          </p:cNvPr>
          <p:cNvSpPr txBox="1"/>
          <p:nvPr/>
        </p:nvSpPr>
        <p:spPr>
          <a:xfrm>
            <a:off x="3915479" y="4729395"/>
            <a:ext cx="498855" cy="307777"/>
          </a:xfrm>
          <a:prstGeom prst="rect">
            <a:avLst/>
          </a:prstGeom>
          <a:noFill/>
        </p:spPr>
        <p:txBody>
          <a:bodyPr wrap="none" rtlCol="0">
            <a:spAutoFit/>
          </a:bodyPr>
          <a:lstStyle/>
          <a:p>
            <a:r>
              <a:rPr lang="de-DE" sz="1400" dirty="0"/>
              <a:t>D^2</a:t>
            </a:r>
          </a:p>
        </p:txBody>
      </p:sp>
      <p:sp>
        <p:nvSpPr>
          <p:cNvPr id="88" name="Textfeld 87">
            <a:extLst>
              <a:ext uri="{FF2B5EF4-FFF2-40B4-BE49-F238E27FC236}">
                <a16:creationId xmlns:a16="http://schemas.microsoft.com/office/drawing/2014/main" id="{C5838EA5-173C-4AB6-A08C-088ECC07D5CE}"/>
              </a:ext>
            </a:extLst>
          </p:cNvPr>
          <p:cNvSpPr txBox="1"/>
          <p:nvPr/>
        </p:nvSpPr>
        <p:spPr>
          <a:xfrm>
            <a:off x="7807962" y="4731387"/>
            <a:ext cx="1895071" cy="307777"/>
          </a:xfrm>
          <a:prstGeom prst="rect">
            <a:avLst/>
          </a:prstGeom>
          <a:noFill/>
        </p:spPr>
        <p:txBody>
          <a:bodyPr wrap="none" rtlCol="0">
            <a:spAutoFit/>
          </a:bodyPr>
          <a:lstStyle/>
          <a:p>
            <a:r>
              <a:rPr lang="de-DE" sz="1400" dirty="0"/>
              <a:t>Gesamtbedarfsmatrix</a:t>
            </a:r>
          </a:p>
        </p:txBody>
      </p:sp>
      <p:sp>
        <p:nvSpPr>
          <p:cNvPr id="92" name="Textfeld 91">
            <a:extLst>
              <a:ext uri="{FF2B5EF4-FFF2-40B4-BE49-F238E27FC236}">
                <a16:creationId xmlns:a16="http://schemas.microsoft.com/office/drawing/2014/main" id="{2D9A83A5-301B-4CB6-80EA-D54B51535D2B}"/>
              </a:ext>
            </a:extLst>
          </p:cNvPr>
          <p:cNvSpPr txBox="1"/>
          <p:nvPr/>
        </p:nvSpPr>
        <p:spPr>
          <a:xfrm>
            <a:off x="2858882" y="5455803"/>
            <a:ext cx="288862" cy="307777"/>
          </a:xfrm>
          <a:prstGeom prst="rect">
            <a:avLst/>
          </a:prstGeom>
          <a:noFill/>
        </p:spPr>
        <p:txBody>
          <a:bodyPr wrap="none" rtlCol="0">
            <a:spAutoFit/>
          </a:bodyPr>
          <a:lstStyle/>
          <a:p>
            <a:r>
              <a:rPr lang="de-DE" sz="1400" dirty="0"/>
              <a:t>+</a:t>
            </a:r>
          </a:p>
        </p:txBody>
      </p:sp>
      <p:graphicFrame>
        <p:nvGraphicFramePr>
          <p:cNvPr id="98" name="Inhaltsplatzhalter 14">
            <a:extLst>
              <a:ext uri="{FF2B5EF4-FFF2-40B4-BE49-F238E27FC236}">
                <a16:creationId xmlns:a16="http://schemas.microsoft.com/office/drawing/2014/main" id="{AA60AEF1-1BDF-4BA5-B037-06FA7BA40AAF}"/>
              </a:ext>
            </a:extLst>
          </p:cNvPr>
          <p:cNvGraphicFramePr>
            <a:graphicFrameLocks/>
          </p:cNvGraphicFramePr>
          <p:nvPr>
            <p:extLst/>
          </p:nvPr>
        </p:nvGraphicFramePr>
        <p:xfrm>
          <a:off x="837683" y="4986595"/>
          <a:ext cx="2040146" cy="1324610"/>
        </p:xfrm>
        <a:graphic>
          <a:graphicData uri="http://schemas.openxmlformats.org/drawingml/2006/table">
            <a:tbl>
              <a:tblPr firstRow="1" bandRow="1">
                <a:tableStyleId>{5C22544A-7EE6-4342-B048-85BDC9FD1C3A}</a:tableStyleId>
              </a:tblPr>
              <a:tblGrid>
                <a:gridCol w="370926">
                  <a:extLst>
                    <a:ext uri="{9D8B030D-6E8A-4147-A177-3AD203B41FA5}">
                      <a16:colId xmlns:a16="http://schemas.microsoft.com/office/drawing/2014/main" val="3723880073"/>
                    </a:ext>
                  </a:extLst>
                </a:gridCol>
                <a:gridCol w="216190">
                  <a:extLst>
                    <a:ext uri="{9D8B030D-6E8A-4147-A177-3AD203B41FA5}">
                      <a16:colId xmlns:a16="http://schemas.microsoft.com/office/drawing/2014/main" val="3779886442"/>
                    </a:ext>
                  </a:extLst>
                </a:gridCol>
                <a:gridCol w="288638">
                  <a:extLst>
                    <a:ext uri="{9D8B030D-6E8A-4147-A177-3AD203B41FA5}">
                      <a16:colId xmlns:a16="http://schemas.microsoft.com/office/drawing/2014/main" val="2552208622"/>
                    </a:ext>
                  </a:extLst>
                </a:gridCol>
                <a:gridCol w="372306">
                  <a:extLst>
                    <a:ext uri="{9D8B030D-6E8A-4147-A177-3AD203B41FA5}">
                      <a16:colId xmlns:a16="http://schemas.microsoft.com/office/drawing/2014/main" val="3103511989"/>
                    </a:ext>
                  </a:extLst>
                </a:gridCol>
                <a:gridCol w="288032">
                  <a:extLst>
                    <a:ext uri="{9D8B030D-6E8A-4147-A177-3AD203B41FA5}">
                      <a16:colId xmlns:a16="http://schemas.microsoft.com/office/drawing/2014/main" val="3829150987"/>
                    </a:ext>
                  </a:extLst>
                </a:gridCol>
                <a:gridCol w="288032">
                  <a:extLst>
                    <a:ext uri="{9D8B030D-6E8A-4147-A177-3AD203B41FA5}">
                      <a16:colId xmlns:a16="http://schemas.microsoft.com/office/drawing/2014/main" val="2138210020"/>
                    </a:ext>
                  </a:extLst>
                </a:gridCol>
                <a:gridCol w="216022">
                  <a:extLst>
                    <a:ext uri="{9D8B030D-6E8A-4147-A177-3AD203B41FA5}">
                      <a16:colId xmlns:a16="http://schemas.microsoft.com/office/drawing/2014/main" val="3114151688"/>
                    </a:ext>
                  </a:extLst>
                </a:gridCol>
              </a:tblGrid>
              <a:tr h="165510">
                <a:tc>
                  <a:txBody>
                    <a:bodyPr/>
                    <a:lstStyle/>
                    <a:p>
                      <a:pPr algn="ctr" fontAlgn="b"/>
                      <a:endParaRPr lang="de-DE" sz="1000" b="0" kern="1200" dirty="0">
                        <a:solidFill>
                          <a:schemeClr val="tx1"/>
                        </a:solidFill>
                        <a:latin typeface="+mn-lt"/>
                        <a:ea typeface="+mn-ea"/>
                        <a:cs typeface="+mn-cs"/>
                      </a:endParaRPr>
                    </a:p>
                  </a:txBody>
                  <a:tcPr marL="6350" marR="6350" marT="6350" marB="0" anchor="b"/>
                </a:tc>
                <a:tc>
                  <a:txBody>
                    <a:bodyPr/>
                    <a:lstStyle/>
                    <a:p>
                      <a:pPr algn="ctr" fontAlgn="b"/>
                      <a:r>
                        <a:rPr lang="de-DE" sz="1200" b="0" u="none" strike="noStrike" dirty="0">
                          <a:solidFill>
                            <a:schemeClr val="tx1"/>
                          </a:solidFill>
                          <a:effectLst/>
                        </a:rPr>
                        <a:t>T</a:t>
                      </a:r>
                      <a:endParaRPr lang="de-DE" sz="1200" b="0" i="0" u="none" strike="noStrike" dirty="0">
                        <a:solidFill>
                          <a:schemeClr val="tx1"/>
                        </a:solidFill>
                        <a:effectLst/>
                        <a:latin typeface="+mj-lt"/>
                      </a:endParaRPr>
                    </a:p>
                  </a:txBody>
                  <a:tcPr marL="6350" marR="6350" marT="6350" marB="0" anchor="b"/>
                </a:tc>
                <a:tc>
                  <a:txBody>
                    <a:bodyPr/>
                    <a:lstStyle/>
                    <a:p>
                      <a:pPr algn="ctr" fontAlgn="b"/>
                      <a:r>
                        <a:rPr lang="de-DE" sz="1200" b="0" u="none" strike="noStrike" dirty="0">
                          <a:solidFill>
                            <a:schemeClr val="tx1"/>
                          </a:solidFill>
                          <a:effectLst/>
                        </a:rPr>
                        <a:t>TP</a:t>
                      </a:r>
                      <a:endParaRPr lang="de-DE" sz="1200" b="0" i="0" u="none" strike="noStrike" dirty="0">
                        <a:solidFill>
                          <a:schemeClr val="tx1"/>
                        </a:solidFill>
                        <a:effectLst/>
                        <a:latin typeface="+mj-lt"/>
                      </a:endParaRPr>
                    </a:p>
                  </a:txBody>
                  <a:tcPr marL="6350" marR="6350" marT="6350" marB="0" anchor="b"/>
                </a:tc>
                <a:tc>
                  <a:txBody>
                    <a:bodyPr/>
                    <a:lstStyle/>
                    <a:p>
                      <a:pPr algn="ctr" fontAlgn="b"/>
                      <a:r>
                        <a:rPr lang="de-DE" sz="1200" b="0" u="none" strike="noStrike" dirty="0">
                          <a:solidFill>
                            <a:schemeClr val="tx1"/>
                          </a:solidFill>
                          <a:effectLst/>
                        </a:rPr>
                        <a:t>TBK</a:t>
                      </a:r>
                      <a:endParaRPr lang="de-DE" sz="1200" b="0" i="0" u="none" strike="noStrike" dirty="0">
                        <a:solidFill>
                          <a:schemeClr val="tx1"/>
                        </a:solidFill>
                        <a:effectLst/>
                        <a:latin typeface="+mj-lt"/>
                      </a:endParaRPr>
                    </a:p>
                  </a:txBody>
                  <a:tcPr marL="6350" marR="6350" marT="6350" marB="0" anchor="b"/>
                </a:tc>
                <a:tc>
                  <a:txBody>
                    <a:bodyPr/>
                    <a:lstStyle/>
                    <a:p>
                      <a:pPr algn="ctr" fontAlgn="b"/>
                      <a:r>
                        <a:rPr lang="de-DE" sz="1200" b="0" u="none" strike="noStrike" dirty="0">
                          <a:solidFill>
                            <a:schemeClr val="tx1"/>
                          </a:solidFill>
                          <a:effectLst/>
                        </a:rPr>
                        <a:t>HS</a:t>
                      </a:r>
                      <a:endParaRPr lang="de-DE" sz="1200" b="0" i="0" u="none" strike="noStrike" dirty="0">
                        <a:solidFill>
                          <a:schemeClr val="tx1"/>
                        </a:solidFill>
                        <a:effectLst/>
                        <a:latin typeface="+mj-lt"/>
                      </a:endParaRPr>
                    </a:p>
                  </a:txBody>
                  <a:tcPr marL="6350" marR="6350" marT="6350" marB="0" anchor="b"/>
                </a:tc>
                <a:tc>
                  <a:txBody>
                    <a:bodyPr/>
                    <a:lstStyle/>
                    <a:p>
                      <a:pPr algn="ctr" fontAlgn="b"/>
                      <a:r>
                        <a:rPr lang="de-DE" sz="1200" b="0" u="none" strike="noStrike" dirty="0">
                          <a:solidFill>
                            <a:schemeClr val="tx1"/>
                          </a:solidFill>
                          <a:effectLst/>
                        </a:rPr>
                        <a:t>TB</a:t>
                      </a:r>
                      <a:endParaRPr lang="de-DE" sz="1200" b="0" i="0" u="none" strike="noStrike" dirty="0">
                        <a:solidFill>
                          <a:schemeClr val="tx1"/>
                        </a:solidFill>
                        <a:effectLst/>
                        <a:latin typeface="+mj-lt"/>
                      </a:endParaRPr>
                    </a:p>
                  </a:txBody>
                  <a:tcPr marL="6350" marR="6350" marT="6350" marB="0" anchor="b"/>
                </a:tc>
                <a:tc>
                  <a:txBody>
                    <a:bodyPr/>
                    <a:lstStyle/>
                    <a:p>
                      <a:pPr algn="ctr" fontAlgn="b"/>
                      <a:r>
                        <a:rPr lang="de-DE" sz="1200" b="0" u="none" strike="noStrike" dirty="0">
                          <a:solidFill>
                            <a:schemeClr val="tx1"/>
                          </a:solidFill>
                          <a:effectLst/>
                        </a:rPr>
                        <a:t>FS</a:t>
                      </a:r>
                      <a:endParaRPr lang="de-DE" sz="1200" b="0" i="0" u="none" strike="noStrike" dirty="0">
                        <a:solidFill>
                          <a:schemeClr val="tx1"/>
                        </a:solidFill>
                        <a:effectLst/>
                        <a:latin typeface="+mj-lt"/>
                      </a:endParaRPr>
                    </a:p>
                  </a:txBody>
                  <a:tcPr marL="6350" marR="6350" marT="6350" marB="0" anchor="b"/>
                </a:tc>
                <a:extLst>
                  <a:ext uri="{0D108BD9-81ED-4DB2-BD59-A6C34878D82A}">
                    <a16:rowId xmlns:a16="http://schemas.microsoft.com/office/drawing/2014/main" val="3033885391"/>
                  </a:ext>
                </a:extLst>
              </a:tr>
              <a:tr h="165510">
                <a:tc>
                  <a:txBody>
                    <a:bodyPr/>
                    <a:lstStyle/>
                    <a:p>
                      <a:pPr algn="ctr" fontAlgn="b"/>
                      <a:r>
                        <a:rPr lang="de-DE" sz="1200" u="none" strike="noStrike" dirty="0">
                          <a:effectLst/>
                        </a:rPr>
                        <a:t>T</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dirty="0">
                          <a:effectLst/>
                        </a:rPr>
                        <a:t>0</a:t>
                      </a:r>
                      <a:endParaRPr lang="de-DE" sz="1200" b="0" i="0" u="none" strike="noStrike" dirty="0">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extLst>
                  <a:ext uri="{0D108BD9-81ED-4DB2-BD59-A6C34878D82A}">
                    <a16:rowId xmlns:a16="http://schemas.microsoft.com/office/drawing/2014/main" val="1948217161"/>
                  </a:ext>
                </a:extLst>
              </a:tr>
              <a:tr h="165510">
                <a:tc>
                  <a:txBody>
                    <a:bodyPr/>
                    <a:lstStyle/>
                    <a:p>
                      <a:pPr algn="ctr" fontAlgn="b"/>
                      <a:r>
                        <a:rPr lang="de-DE" sz="1200" u="none" strike="noStrike" dirty="0">
                          <a:effectLst/>
                        </a:rPr>
                        <a:t>TP</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b="0" i="0" u="none" strike="noStrike" dirty="0">
                          <a:solidFill>
                            <a:srgbClr val="000000"/>
                          </a:solidFill>
                          <a:effectLst/>
                          <a:latin typeface="+mj-lt"/>
                        </a:rPr>
                        <a:t>1</a:t>
                      </a:r>
                    </a:p>
                  </a:txBody>
                  <a:tcPr marL="6350" marR="6350" marT="6350" marB="0" anchor="b"/>
                </a:tc>
                <a:tc>
                  <a:txBody>
                    <a:bodyPr/>
                    <a:lstStyle/>
                    <a:p>
                      <a:pPr algn="ctr" fontAlgn="b"/>
                      <a:r>
                        <a:rPr lang="de-DE" sz="1200" u="none" strike="noStrike" dirty="0">
                          <a:effectLst/>
                        </a:rPr>
                        <a:t>0</a:t>
                      </a:r>
                      <a:endParaRPr lang="de-DE" sz="1200" b="0" i="0" u="none" strike="noStrike" dirty="0">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extLst>
                  <a:ext uri="{0D108BD9-81ED-4DB2-BD59-A6C34878D82A}">
                    <a16:rowId xmlns:a16="http://schemas.microsoft.com/office/drawing/2014/main" val="1832283510"/>
                  </a:ext>
                </a:extLst>
              </a:tr>
              <a:tr h="165510">
                <a:tc>
                  <a:txBody>
                    <a:bodyPr/>
                    <a:lstStyle/>
                    <a:p>
                      <a:pPr algn="ctr" fontAlgn="b"/>
                      <a:r>
                        <a:rPr lang="de-DE" sz="1200" u="none" strike="noStrike" dirty="0">
                          <a:effectLst/>
                        </a:rPr>
                        <a:t>TBK</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b="0" i="0" u="none" strike="noStrike" dirty="0">
                          <a:solidFill>
                            <a:srgbClr val="000000"/>
                          </a:solidFill>
                          <a:effectLst/>
                          <a:latin typeface="+mj-lt"/>
                        </a:rPr>
                        <a:t>4</a:t>
                      </a: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extLst>
                  <a:ext uri="{0D108BD9-81ED-4DB2-BD59-A6C34878D82A}">
                    <a16:rowId xmlns:a16="http://schemas.microsoft.com/office/drawing/2014/main" val="2536620151"/>
                  </a:ext>
                </a:extLst>
              </a:tr>
              <a:tr h="165510">
                <a:tc>
                  <a:txBody>
                    <a:bodyPr/>
                    <a:lstStyle/>
                    <a:p>
                      <a:pPr algn="ctr" fontAlgn="b"/>
                      <a:r>
                        <a:rPr lang="de-DE" sz="1200" u="none" strike="noStrike" dirty="0">
                          <a:effectLst/>
                        </a:rPr>
                        <a:t>HS</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b="0" i="0" u="none" strike="noStrike" dirty="0">
                          <a:solidFill>
                            <a:srgbClr val="000000"/>
                          </a:solidFill>
                          <a:effectLst/>
                          <a:latin typeface="+mj-lt"/>
                        </a:rPr>
                        <a:t>16</a:t>
                      </a: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u="none" strike="noStrike" dirty="0">
                          <a:effectLst/>
                        </a:rPr>
                        <a:t>0</a:t>
                      </a:r>
                      <a:endParaRPr lang="de-DE" sz="1200" b="0" i="0" u="none" strike="noStrike" dirty="0">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extLst>
                  <a:ext uri="{0D108BD9-81ED-4DB2-BD59-A6C34878D82A}">
                    <a16:rowId xmlns:a16="http://schemas.microsoft.com/office/drawing/2014/main" val="2786006920"/>
                  </a:ext>
                </a:extLst>
              </a:tr>
              <a:tr h="165510">
                <a:tc>
                  <a:txBody>
                    <a:bodyPr/>
                    <a:lstStyle/>
                    <a:p>
                      <a:pPr algn="ctr" fontAlgn="b"/>
                      <a:r>
                        <a:rPr lang="de-DE" sz="1200" u="none" strike="noStrike" dirty="0">
                          <a:effectLst/>
                        </a:rPr>
                        <a:t>TB</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u="none" strike="noStrike" dirty="0">
                          <a:effectLst/>
                        </a:rPr>
                        <a:t>0</a:t>
                      </a:r>
                      <a:endParaRPr lang="de-DE" sz="1200" b="0" i="0" u="none" strike="noStrike" dirty="0">
                        <a:solidFill>
                          <a:srgbClr val="000000"/>
                        </a:solidFill>
                        <a:effectLst/>
                        <a:latin typeface="+mj-lt"/>
                      </a:endParaRP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b="0" i="0" u="none" strike="noStrike" dirty="0">
                          <a:solidFill>
                            <a:srgbClr val="000000"/>
                          </a:solidFill>
                          <a:effectLst/>
                          <a:latin typeface="+mj-lt"/>
                        </a:rPr>
                        <a:t>1</a:t>
                      </a: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u="none" strike="noStrike" dirty="0">
                          <a:effectLst/>
                        </a:rPr>
                        <a:t>0</a:t>
                      </a:r>
                      <a:endParaRPr lang="de-DE" sz="1200" b="0" i="0" u="none" strike="noStrike" dirty="0">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extLst>
                  <a:ext uri="{0D108BD9-81ED-4DB2-BD59-A6C34878D82A}">
                    <a16:rowId xmlns:a16="http://schemas.microsoft.com/office/drawing/2014/main" val="479567272"/>
                  </a:ext>
                </a:extLst>
              </a:tr>
              <a:tr h="165510">
                <a:tc>
                  <a:txBody>
                    <a:bodyPr/>
                    <a:lstStyle/>
                    <a:p>
                      <a:pPr algn="ctr" fontAlgn="b"/>
                      <a:r>
                        <a:rPr lang="de-DE" sz="1200" b="0" i="0" u="none" strike="noStrike" dirty="0">
                          <a:solidFill>
                            <a:srgbClr val="000000"/>
                          </a:solidFill>
                          <a:effectLst/>
                          <a:latin typeface="+mj-lt"/>
                        </a:rPr>
                        <a:t>FS</a:t>
                      </a:r>
                    </a:p>
                  </a:txBody>
                  <a:tcPr marL="6350" marR="6350" marT="6350" marB="0" anchor="b">
                    <a:solidFill>
                      <a:schemeClr val="accent1"/>
                    </a:solidFill>
                  </a:tcPr>
                </a:tc>
                <a:tc>
                  <a:txBody>
                    <a:bodyPr/>
                    <a:lstStyle/>
                    <a:p>
                      <a:pPr algn="ctr" fontAlgn="b"/>
                      <a:r>
                        <a:rPr lang="de-DE" sz="1200" u="none" strike="noStrike" dirty="0">
                          <a:effectLst/>
                        </a:rPr>
                        <a:t>0</a:t>
                      </a:r>
                      <a:endParaRPr lang="de-DE" sz="1200" b="0" i="0" u="none" strike="noStrike" dirty="0">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b="0" i="0" u="none" strike="noStrike" dirty="0">
                          <a:solidFill>
                            <a:srgbClr val="000000"/>
                          </a:solidFill>
                          <a:effectLst/>
                          <a:latin typeface="+mj-lt"/>
                        </a:rPr>
                        <a:t>1</a:t>
                      </a: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u="none" strike="noStrike" dirty="0">
                          <a:effectLst/>
                        </a:rPr>
                        <a:t>0</a:t>
                      </a:r>
                      <a:endParaRPr lang="de-DE" sz="1200" b="0" i="0" u="none" strike="noStrike" dirty="0">
                        <a:solidFill>
                          <a:srgbClr val="000000"/>
                        </a:solidFill>
                        <a:effectLst/>
                        <a:latin typeface="+mj-lt"/>
                      </a:endParaRPr>
                    </a:p>
                  </a:txBody>
                  <a:tcPr marL="6350" marR="6350" marT="6350" marB="0" anchor="b"/>
                </a:tc>
                <a:extLst>
                  <a:ext uri="{0D108BD9-81ED-4DB2-BD59-A6C34878D82A}">
                    <a16:rowId xmlns:a16="http://schemas.microsoft.com/office/drawing/2014/main" val="2215394512"/>
                  </a:ext>
                </a:extLst>
              </a:tr>
            </a:tbl>
          </a:graphicData>
        </a:graphic>
      </p:graphicFrame>
      <p:graphicFrame>
        <p:nvGraphicFramePr>
          <p:cNvPr id="101" name="Inhaltsplatzhalter 14">
            <a:extLst>
              <a:ext uri="{FF2B5EF4-FFF2-40B4-BE49-F238E27FC236}">
                <a16:creationId xmlns:a16="http://schemas.microsoft.com/office/drawing/2014/main" id="{43510E7B-B4CC-4B93-BA67-281B1FF53169}"/>
              </a:ext>
            </a:extLst>
          </p:cNvPr>
          <p:cNvGraphicFramePr>
            <a:graphicFrameLocks/>
          </p:cNvGraphicFramePr>
          <p:nvPr>
            <p:extLst/>
          </p:nvPr>
        </p:nvGraphicFramePr>
        <p:xfrm>
          <a:off x="3131448" y="3375351"/>
          <a:ext cx="2040146" cy="1324610"/>
        </p:xfrm>
        <a:graphic>
          <a:graphicData uri="http://schemas.openxmlformats.org/drawingml/2006/table">
            <a:tbl>
              <a:tblPr firstRow="1" bandRow="1">
                <a:tableStyleId>{5C22544A-7EE6-4342-B048-85BDC9FD1C3A}</a:tableStyleId>
              </a:tblPr>
              <a:tblGrid>
                <a:gridCol w="370926">
                  <a:extLst>
                    <a:ext uri="{9D8B030D-6E8A-4147-A177-3AD203B41FA5}">
                      <a16:colId xmlns:a16="http://schemas.microsoft.com/office/drawing/2014/main" val="3723880073"/>
                    </a:ext>
                  </a:extLst>
                </a:gridCol>
                <a:gridCol w="216190">
                  <a:extLst>
                    <a:ext uri="{9D8B030D-6E8A-4147-A177-3AD203B41FA5}">
                      <a16:colId xmlns:a16="http://schemas.microsoft.com/office/drawing/2014/main" val="3779886442"/>
                    </a:ext>
                  </a:extLst>
                </a:gridCol>
                <a:gridCol w="288638">
                  <a:extLst>
                    <a:ext uri="{9D8B030D-6E8A-4147-A177-3AD203B41FA5}">
                      <a16:colId xmlns:a16="http://schemas.microsoft.com/office/drawing/2014/main" val="2552208622"/>
                    </a:ext>
                  </a:extLst>
                </a:gridCol>
                <a:gridCol w="372306">
                  <a:extLst>
                    <a:ext uri="{9D8B030D-6E8A-4147-A177-3AD203B41FA5}">
                      <a16:colId xmlns:a16="http://schemas.microsoft.com/office/drawing/2014/main" val="3103511989"/>
                    </a:ext>
                  </a:extLst>
                </a:gridCol>
                <a:gridCol w="288032">
                  <a:extLst>
                    <a:ext uri="{9D8B030D-6E8A-4147-A177-3AD203B41FA5}">
                      <a16:colId xmlns:a16="http://schemas.microsoft.com/office/drawing/2014/main" val="3829150987"/>
                    </a:ext>
                  </a:extLst>
                </a:gridCol>
                <a:gridCol w="288032">
                  <a:extLst>
                    <a:ext uri="{9D8B030D-6E8A-4147-A177-3AD203B41FA5}">
                      <a16:colId xmlns:a16="http://schemas.microsoft.com/office/drawing/2014/main" val="2138210020"/>
                    </a:ext>
                  </a:extLst>
                </a:gridCol>
                <a:gridCol w="216022">
                  <a:extLst>
                    <a:ext uri="{9D8B030D-6E8A-4147-A177-3AD203B41FA5}">
                      <a16:colId xmlns:a16="http://schemas.microsoft.com/office/drawing/2014/main" val="3114151688"/>
                    </a:ext>
                  </a:extLst>
                </a:gridCol>
              </a:tblGrid>
              <a:tr h="0">
                <a:tc>
                  <a:txBody>
                    <a:bodyPr/>
                    <a:lstStyle/>
                    <a:p>
                      <a:pPr algn="ctr" fontAlgn="b"/>
                      <a:endParaRPr lang="de-DE" sz="1000" b="0" kern="1200" dirty="0">
                        <a:solidFill>
                          <a:schemeClr val="tx1"/>
                        </a:solidFill>
                        <a:latin typeface="+mn-lt"/>
                        <a:ea typeface="+mn-ea"/>
                        <a:cs typeface="+mn-cs"/>
                      </a:endParaRPr>
                    </a:p>
                  </a:txBody>
                  <a:tcPr marL="6350" marR="6350" marT="6350" marB="0" anchor="b"/>
                </a:tc>
                <a:tc>
                  <a:txBody>
                    <a:bodyPr/>
                    <a:lstStyle/>
                    <a:p>
                      <a:pPr algn="ctr" fontAlgn="b"/>
                      <a:r>
                        <a:rPr lang="de-DE" sz="1200" b="0" u="none" strike="noStrike" dirty="0">
                          <a:solidFill>
                            <a:schemeClr val="tx1"/>
                          </a:solidFill>
                          <a:effectLst/>
                        </a:rPr>
                        <a:t>T</a:t>
                      </a:r>
                      <a:endParaRPr lang="de-DE" sz="1200" b="0" i="0" u="none" strike="noStrike" dirty="0">
                        <a:solidFill>
                          <a:schemeClr val="tx1"/>
                        </a:solidFill>
                        <a:effectLst/>
                        <a:latin typeface="+mj-lt"/>
                      </a:endParaRPr>
                    </a:p>
                  </a:txBody>
                  <a:tcPr marL="6350" marR="6350" marT="6350" marB="0" anchor="b"/>
                </a:tc>
                <a:tc>
                  <a:txBody>
                    <a:bodyPr/>
                    <a:lstStyle/>
                    <a:p>
                      <a:pPr algn="ctr" fontAlgn="b"/>
                      <a:r>
                        <a:rPr lang="de-DE" sz="1200" b="0" u="none" strike="noStrike" dirty="0">
                          <a:solidFill>
                            <a:schemeClr val="tx1"/>
                          </a:solidFill>
                          <a:effectLst/>
                        </a:rPr>
                        <a:t>TP</a:t>
                      </a:r>
                      <a:endParaRPr lang="de-DE" sz="1200" b="0" i="0" u="none" strike="noStrike" dirty="0">
                        <a:solidFill>
                          <a:schemeClr val="tx1"/>
                        </a:solidFill>
                        <a:effectLst/>
                        <a:latin typeface="+mj-lt"/>
                      </a:endParaRPr>
                    </a:p>
                  </a:txBody>
                  <a:tcPr marL="6350" marR="6350" marT="6350" marB="0" anchor="b"/>
                </a:tc>
                <a:tc>
                  <a:txBody>
                    <a:bodyPr/>
                    <a:lstStyle/>
                    <a:p>
                      <a:pPr algn="ctr" fontAlgn="b"/>
                      <a:r>
                        <a:rPr lang="de-DE" sz="1200" b="0" u="none" strike="noStrike" dirty="0">
                          <a:solidFill>
                            <a:schemeClr val="tx1"/>
                          </a:solidFill>
                          <a:effectLst/>
                        </a:rPr>
                        <a:t>TBK</a:t>
                      </a:r>
                      <a:endParaRPr lang="de-DE" sz="1200" b="0" i="0" u="none" strike="noStrike" dirty="0">
                        <a:solidFill>
                          <a:schemeClr val="tx1"/>
                        </a:solidFill>
                        <a:effectLst/>
                        <a:latin typeface="+mj-lt"/>
                      </a:endParaRPr>
                    </a:p>
                  </a:txBody>
                  <a:tcPr marL="6350" marR="6350" marT="6350" marB="0" anchor="b"/>
                </a:tc>
                <a:tc>
                  <a:txBody>
                    <a:bodyPr/>
                    <a:lstStyle/>
                    <a:p>
                      <a:pPr algn="ctr" fontAlgn="b"/>
                      <a:r>
                        <a:rPr lang="de-DE" sz="1200" b="0" u="none" strike="noStrike" dirty="0">
                          <a:solidFill>
                            <a:schemeClr val="tx1"/>
                          </a:solidFill>
                          <a:effectLst/>
                        </a:rPr>
                        <a:t>HS</a:t>
                      </a:r>
                      <a:endParaRPr lang="de-DE" sz="1200" b="0" i="0" u="none" strike="noStrike" dirty="0">
                        <a:solidFill>
                          <a:schemeClr val="tx1"/>
                        </a:solidFill>
                        <a:effectLst/>
                        <a:latin typeface="+mj-lt"/>
                      </a:endParaRPr>
                    </a:p>
                  </a:txBody>
                  <a:tcPr marL="6350" marR="6350" marT="6350" marB="0" anchor="b"/>
                </a:tc>
                <a:tc>
                  <a:txBody>
                    <a:bodyPr/>
                    <a:lstStyle/>
                    <a:p>
                      <a:pPr algn="ctr" fontAlgn="b"/>
                      <a:r>
                        <a:rPr lang="de-DE" sz="1200" b="0" u="none" strike="noStrike" dirty="0">
                          <a:solidFill>
                            <a:schemeClr val="tx1"/>
                          </a:solidFill>
                          <a:effectLst/>
                        </a:rPr>
                        <a:t>TB</a:t>
                      </a:r>
                      <a:endParaRPr lang="de-DE" sz="1200" b="0" i="0" u="none" strike="noStrike" dirty="0">
                        <a:solidFill>
                          <a:schemeClr val="tx1"/>
                        </a:solidFill>
                        <a:effectLst/>
                        <a:latin typeface="+mj-lt"/>
                      </a:endParaRPr>
                    </a:p>
                  </a:txBody>
                  <a:tcPr marL="6350" marR="6350" marT="6350" marB="0" anchor="b"/>
                </a:tc>
                <a:tc>
                  <a:txBody>
                    <a:bodyPr/>
                    <a:lstStyle/>
                    <a:p>
                      <a:pPr algn="ctr" fontAlgn="b"/>
                      <a:r>
                        <a:rPr lang="de-DE" sz="1200" b="0" u="none" strike="noStrike" dirty="0">
                          <a:solidFill>
                            <a:schemeClr val="tx1"/>
                          </a:solidFill>
                          <a:effectLst/>
                        </a:rPr>
                        <a:t>FS</a:t>
                      </a:r>
                      <a:endParaRPr lang="de-DE" sz="1200" b="0" i="0" u="none" strike="noStrike" dirty="0">
                        <a:solidFill>
                          <a:schemeClr val="tx1"/>
                        </a:solidFill>
                        <a:effectLst/>
                        <a:latin typeface="+mj-lt"/>
                      </a:endParaRPr>
                    </a:p>
                  </a:txBody>
                  <a:tcPr marL="6350" marR="6350" marT="6350" marB="0" anchor="b"/>
                </a:tc>
                <a:extLst>
                  <a:ext uri="{0D108BD9-81ED-4DB2-BD59-A6C34878D82A}">
                    <a16:rowId xmlns:a16="http://schemas.microsoft.com/office/drawing/2014/main" val="3033885391"/>
                  </a:ext>
                </a:extLst>
              </a:tr>
              <a:tr h="165510">
                <a:tc>
                  <a:txBody>
                    <a:bodyPr/>
                    <a:lstStyle/>
                    <a:p>
                      <a:pPr algn="ctr" fontAlgn="b"/>
                      <a:r>
                        <a:rPr lang="de-DE" sz="1200" u="none" strike="noStrike" dirty="0">
                          <a:effectLst/>
                        </a:rPr>
                        <a:t>T</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dirty="0">
                          <a:effectLst/>
                        </a:rPr>
                        <a:t>0</a:t>
                      </a:r>
                      <a:endParaRPr lang="de-DE" sz="1200" b="0" i="0" u="none" strike="noStrike" dirty="0">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dirty="0">
                          <a:effectLst/>
                        </a:rPr>
                        <a:t>0</a:t>
                      </a:r>
                      <a:endParaRPr lang="de-DE" sz="1200" b="0" i="0" u="none" strike="noStrike" dirty="0">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extLst>
                  <a:ext uri="{0D108BD9-81ED-4DB2-BD59-A6C34878D82A}">
                    <a16:rowId xmlns:a16="http://schemas.microsoft.com/office/drawing/2014/main" val="1948217161"/>
                  </a:ext>
                </a:extLst>
              </a:tr>
              <a:tr h="165510">
                <a:tc>
                  <a:txBody>
                    <a:bodyPr/>
                    <a:lstStyle/>
                    <a:p>
                      <a:pPr algn="ctr" fontAlgn="b"/>
                      <a:r>
                        <a:rPr lang="de-DE" sz="1200" u="none" strike="noStrike" dirty="0">
                          <a:effectLst/>
                        </a:rPr>
                        <a:t>TP</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b="0" i="0" u="none" strike="noStrike" dirty="0">
                          <a:solidFill>
                            <a:srgbClr val="000000"/>
                          </a:solidFill>
                          <a:effectLst/>
                          <a:latin typeface="+mj-lt"/>
                        </a:rPr>
                        <a:t>1</a:t>
                      </a: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extLst>
                  <a:ext uri="{0D108BD9-81ED-4DB2-BD59-A6C34878D82A}">
                    <a16:rowId xmlns:a16="http://schemas.microsoft.com/office/drawing/2014/main" val="1832283510"/>
                  </a:ext>
                </a:extLst>
              </a:tr>
              <a:tr h="165510">
                <a:tc>
                  <a:txBody>
                    <a:bodyPr/>
                    <a:lstStyle/>
                    <a:p>
                      <a:pPr algn="ctr" fontAlgn="b"/>
                      <a:r>
                        <a:rPr lang="de-DE" sz="1200" u="none" strike="noStrike" dirty="0">
                          <a:effectLst/>
                        </a:rPr>
                        <a:t>TBK</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b="0" i="0" u="none" strike="noStrike" dirty="0">
                          <a:solidFill>
                            <a:srgbClr val="000000"/>
                          </a:solidFill>
                          <a:effectLst/>
                          <a:latin typeface="+mj-lt"/>
                        </a:rPr>
                        <a:t>4</a:t>
                      </a: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dirty="0">
                          <a:effectLst/>
                        </a:rPr>
                        <a:t>0</a:t>
                      </a:r>
                      <a:endParaRPr lang="de-DE" sz="1200" b="0" i="0" u="none" strike="noStrike" dirty="0">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extLst>
                  <a:ext uri="{0D108BD9-81ED-4DB2-BD59-A6C34878D82A}">
                    <a16:rowId xmlns:a16="http://schemas.microsoft.com/office/drawing/2014/main" val="2536620151"/>
                  </a:ext>
                </a:extLst>
              </a:tr>
              <a:tr h="165510">
                <a:tc>
                  <a:txBody>
                    <a:bodyPr/>
                    <a:lstStyle/>
                    <a:p>
                      <a:pPr algn="ctr" fontAlgn="b"/>
                      <a:r>
                        <a:rPr lang="de-DE" sz="1200" u="none" strike="noStrike" dirty="0">
                          <a:effectLst/>
                        </a:rPr>
                        <a:t>HS</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b="0" i="0" u="none" strike="noStrike" dirty="0">
                          <a:solidFill>
                            <a:srgbClr val="000000"/>
                          </a:solidFill>
                          <a:effectLst/>
                          <a:latin typeface="+mj-lt"/>
                        </a:rPr>
                        <a:t>16</a:t>
                      </a: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extLst>
                  <a:ext uri="{0D108BD9-81ED-4DB2-BD59-A6C34878D82A}">
                    <a16:rowId xmlns:a16="http://schemas.microsoft.com/office/drawing/2014/main" val="2786006920"/>
                  </a:ext>
                </a:extLst>
              </a:tr>
              <a:tr h="165510">
                <a:tc>
                  <a:txBody>
                    <a:bodyPr/>
                    <a:lstStyle/>
                    <a:p>
                      <a:pPr algn="ctr" fontAlgn="b"/>
                      <a:r>
                        <a:rPr lang="de-DE" sz="1200" u="none" strike="noStrike" dirty="0">
                          <a:effectLst/>
                        </a:rPr>
                        <a:t>TB</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u="none" strike="noStrike" dirty="0">
                          <a:effectLst/>
                        </a:rPr>
                        <a:t>0</a:t>
                      </a:r>
                      <a:endParaRPr lang="de-DE" sz="1200" b="0" i="0" u="none" strike="noStrike" dirty="0">
                        <a:solidFill>
                          <a:srgbClr val="000000"/>
                        </a:solidFill>
                        <a:effectLst/>
                        <a:latin typeface="+mj-lt"/>
                      </a:endParaRP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b="0" i="0" u="none" strike="noStrike" dirty="0">
                          <a:solidFill>
                            <a:srgbClr val="000000"/>
                          </a:solidFill>
                          <a:effectLst/>
                          <a:latin typeface="+mj-lt"/>
                        </a:rPr>
                        <a:t>1</a:t>
                      </a: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u="none" strike="noStrike" dirty="0">
                          <a:effectLst/>
                        </a:rPr>
                        <a:t>0</a:t>
                      </a:r>
                      <a:endParaRPr lang="de-DE" sz="1200" b="0" i="0" u="none" strike="noStrike" dirty="0">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extLst>
                  <a:ext uri="{0D108BD9-81ED-4DB2-BD59-A6C34878D82A}">
                    <a16:rowId xmlns:a16="http://schemas.microsoft.com/office/drawing/2014/main" val="479567272"/>
                  </a:ext>
                </a:extLst>
              </a:tr>
              <a:tr h="165510">
                <a:tc>
                  <a:txBody>
                    <a:bodyPr/>
                    <a:lstStyle/>
                    <a:p>
                      <a:pPr algn="ctr" fontAlgn="b"/>
                      <a:r>
                        <a:rPr lang="de-DE" sz="1200" b="0" i="0" u="none" strike="noStrike" dirty="0">
                          <a:solidFill>
                            <a:srgbClr val="000000"/>
                          </a:solidFill>
                          <a:effectLst/>
                          <a:latin typeface="+mj-lt"/>
                        </a:rPr>
                        <a:t>FS</a:t>
                      </a:r>
                    </a:p>
                  </a:txBody>
                  <a:tcPr marL="6350" marR="6350" marT="6350" marB="0" anchor="b">
                    <a:solidFill>
                      <a:schemeClr val="accent1"/>
                    </a:solidFill>
                  </a:tcPr>
                </a:tc>
                <a:tc>
                  <a:txBody>
                    <a:bodyPr/>
                    <a:lstStyle/>
                    <a:p>
                      <a:pPr algn="ctr" fontAlgn="b"/>
                      <a:r>
                        <a:rPr lang="de-DE" sz="1200" u="none" strike="noStrike" dirty="0">
                          <a:effectLst/>
                        </a:rPr>
                        <a:t>0</a:t>
                      </a:r>
                      <a:endParaRPr lang="de-DE" sz="1200" b="0" i="0" u="none" strike="noStrike" dirty="0">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b="0" i="0" u="none" strike="noStrike" dirty="0">
                          <a:solidFill>
                            <a:srgbClr val="000000"/>
                          </a:solidFill>
                          <a:effectLst/>
                          <a:latin typeface="+mj-lt"/>
                        </a:rPr>
                        <a:t>1</a:t>
                      </a: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u="none" strike="noStrike" dirty="0">
                          <a:effectLst/>
                        </a:rPr>
                        <a:t>0</a:t>
                      </a:r>
                      <a:endParaRPr lang="de-DE" sz="1200" b="0" i="0" u="none" strike="noStrike" dirty="0">
                        <a:solidFill>
                          <a:srgbClr val="000000"/>
                        </a:solidFill>
                        <a:effectLst/>
                        <a:latin typeface="+mj-lt"/>
                      </a:endParaRPr>
                    </a:p>
                  </a:txBody>
                  <a:tcPr marL="6350" marR="6350" marT="6350" marB="0" anchor="b"/>
                </a:tc>
                <a:extLst>
                  <a:ext uri="{0D108BD9-81ED-4DB2-BD59-A6C34878D82A}">
                    <a16:rowId xmlns:a16="http://schemas.microsoft.com/office/drawing/2014/main" val="2215394512"/>
                  </a:ext>
                </a:extLst>
              </a:tr>
            </a:tbl>
          </a:graphicData>
        </a:graphic>
      </p:graphicFrame>
      <p:graphicFrame>
        <p:nvGraphicFramePr>
          <p:cNvPr id="102" name="Inhaltsplatzhalter 14">
            <a:extLst>
              <a:ext uri="{FF2B5EF4-FFF2-40B4-BE49-F238E27FC236}">
                <a16:creationId xmlns:a16="http://schemas.microsoft.com/office/drawing/2014/main" id="{E5ECD678-083E-4E0E-A43A-E999AE4E8C0A}"/>
              </a:ext>
            </a:extLst>
          </p:cNvPr>
          <p:cNvGraphicFramePr>
            <a:graphicFrameLocks/>
          </p:cNvGraphicFramePr>
          <p:nvPr>
            <p:extLst/>
          </p:nvPr>
        </p:nvGraphicFramePr>
        <p:xfrm>
          <a:off x="3127231" y="4982203"/>
          <a:ext cx="2040146" cy="1324610"/>
        </p:xfrm>
        <a:graphic>
          <a:graphicData uri="http://schemas.openxmlformats.org/drawingml/2006/table">
            <a:tbl>
              <a:tblPr firstRow="1" bandRow="1">
                <a:tableStyleId>{5C22544A-7EE6-4342-B048-85BDC9FD1C3A}</a:tableStyleId>
              </a:tblPr>
              <a:tblGrid>
                <a:gridCol w="370926">
                  <a:extLst>
                    <a:ext uri="{9D8B030D-6E8A-4147-A177-3AD203B41FA5}">
                      <a16:colId xmlns:a16="http://schemas.microsoft.com/office/drawing/2014/main" val="3723880073"/>
                    </a:ext>
                  </a:extLst>
                </a:gridCol>
                <a:gridCol w="216190">
                  <a:extLst>
                    <a:ext uri="{9D8B030D-6E8A-4147-A177-3AD203B41FA5}">
                      <a16:colId xmlns:a16="http://schemas.microsoft.com/office/drawing/2014/main" val="3779886442"/>
                    </a:ext>
                  </a:extLst>
                </a:gridCol>
                <a:gridCol w="288638">
                  <a:extLst>
                    <a:ext uri="{9D8B030D-6E8A-4147-A177-3AD203B41FA5}">
                      <a16:colId xmlns:a16="http://schemas.microsoft.com/office/drawing/2014/main" val="2552208622"/>
                    </a:ext>
                  </a:extLst>
                </a:gridCol>
                <a:gridCol w="372306">
                  <a:extLst>
                    <a:ext uri="{9D8B030D-6E8A-4147-A177-3AD203B41FA5}">
                      <a16:colId xmlns:a16="http://schemas.microsoft.com/office/drawing/2014/main" val="3103511989"/>
                    </a:ext>
                  </a:extLst>
                </a:gridCol>
                <a:gridCol w="288032">
                  <a:extLst>
                    <a:ext uri="{9D8B030D-6E8A-4147-A177-3AD203B41FA5}">
                      <a16:colId xmlns:a16="http://schemas.microsoft.com/office/drawing/2014/main" val="3829150987"/>
                    </a:ext>
                  </a:extLst>
                </a:gridCol>
                <a:gridCol w="288032">
                  <a:extLst>
                    <a:ext uri="{9D8B030D-6E8A-4147-A177-3AD203B41FA5}">
                      <a16:colId xmlns:a16="http://schemas.microsoft.com/office/drawing/2014/main" val="2138210020"/>
                    </a:ext>
                  </a:extLst>
                </a:gridCol>
                <a:gridCol w="216022">
                  <a:extLst>
                    <a:ext uri="{9D8B030D-6E8A-4147-A177-3AD203B41FA5}">
                      <a16:colId xmlns:a16="http://schemas.microsoft.com/office/drawing/2014/main" val="3114151688"/>
                    </a:ext>
                  </a:extLst>
                </a:gridCol>
              </a:tblGrid>
              <a:tr h="138929">
                <a:tc>
                  <a:txBody>
                    <a:bodyPr/>
                    <a:lstStyle/>
                    <a:p>
                      <a:pPr algn="ctr" fontAlgn="b"/>
                      <a:endParaRPr lang="de-DE" sz="1000" b="0" kern="1200" dirty="0">
                        <a:solidFill>
                          <a:schemeClr val="tx1"/>
                        </a:solidFill>
                        <a:latin typeface="+mn-lt"/>
                        <a:ea typeface="+mn-ea"/>
                        <a:cs typeface="+mn-cs"/>
                      </a:endParaRPr>
                    </a:p>
                  </a:txBody>
                  <a:tcPr marL="6350" marR="6350" marT="6350" marB="0" anchor="b"/>
                </a:tc>
                <a:tc>
                  <a:txBody>
                    <a:bodyPr/>
                    <a:lstStyle/>
                    <a:p>
                      <a:pPr algn="ctr" fontAlgn="b"/>
                      <a:r>
                        <a:rPr lang="de-DE" sz="1200" b="0" u="none" strike="noStrike" dirty="0">
                          <a:solidFill>
                            <a:schemeClr val="tx1"/>
                          </a:solidFill>
                          <a:effectLst/>
                        </a:rPr>
                        <a:t>T</a:t>
                      </a:r>
                      <a:endParaRPr lang="de-DE" sz="1200" b="0" i="0" u="none" strike="noStrike" dirty="0">
                        <a:solidFill>
                          <a:schemeClr val="tx1"/>
                        </a:solidFill>
                        <a:effectLst/>
                        <a:latin typeface="+mj-lt"/>
                      </a:endParaRPr>
                    </a:p>
                  </a:txBody>
                  <a:tcPr marL="6350" marR="6350" marT="6350" marB="0" anchor="b"/>
                </a:tc>
                <a:tc>
                  <a:txBody>
                    <a:bodyPr/>
                    <a:lstStyle/>
                    <a:p>
                      <a:pPr algn="ctr" fontAlgn="b"/>
                      <a:r>
                        <a:rPr lang="de-DE" sz="1200" b="0" u="none" strike="noStrike" dirty="0">
                          <a:solidFill>
                            <a:schemeClr val="tx1"/>
                          </a:solidFill>
                          <a:effectLst/>
                        </a:rPr>
                        <a:t>TP</a:t>
                      </a:r>
                      <a:endParaRPr lang="de-DE" sz="1200" b="0" i="0" u="none" strike="noStrike" dirty="0">
                        <a:solidFill>
                          <a:schemeClr val="tx1"/>
                        </a:solidFill>
                        <a:effectLst/>
                        <a:latin typeface="+mj-lt"/>
                      </a:endParaRPr>
                    </a:p>
                  </a:txBody>
                  <a:tcPr marL="6350" marR="6350" marT="6350" marB="0" anchor="b"/>
                </a:tc>
                <a:tc>
                  <a:txBody>
                    <a:bodyPr/>
                    <a:lstStyle/>
                    <a:p>
                      <a:pPr algn="ctr" fontAlgn="b"/>
                      <a:r>
                        <a:rPr lang="de-DE" sz="1200" b="0" u="none" strike="noStrike" dirty="0">
                          <a:solidFill>
                            <a:schemeClr val="tx1"/>
                          </a:solidFill>
                          <a:effectLst/>
                        </a:rPr>
                        <a:t>TBK</a:t>
                      </a:r>
                      <a:endParaRPr lang="de-DE" sz="1200" b="0" i="0" u="none" strike="noStrike" dirty="0">
                        <a:solidFill>
                          <a:schemeClr val="tx1"/>
                        </a:solidFill>
                        <a:effectLst/>
                        <a:latin typeface="+mj-lt"/>
                      </a:endParaRPr>
                    </a:p>
                  </a:txBody>
                  <a:tcPr marL="6350" marR="6350" marT="6350" marB="0" anchor="b"/>
                </a:tc>
                <a:tc>
                  <a:txBody>
                    <a:bodyPr/>
                    <a:lstStyle/>
                    <a:p>
                      <a:pPr algn="ctr" fontAlgn="b"/>
                      <a:r>
                        <a:rPr lang="de-DE" sz="1200" b="0" u="none" strike="noStrike" dirty="0">
                          <a:solidFill>
                            <a:schemeClr val="tx1"/>
                          </a:solidFill>
                          <a:effectLst/>
                        </a:rPr>
                        <a:t>HS</a:t>
                      </a:r>
                      <a:endParaRPr lang="de-DE" sz="1200" b="0" i="0" u="none" strike="noStrike" dirty="0">
                        <a:solidFill>
                          <a:schemeClr val="tx1"/>
                        </a:solidFill>
                        <a:effectLst/>
                        <a:latin typeface="+mj-lt"/>
                      </a:endParaRPr>
                    </a:p>
                  </a:txBody>
                  <a:tcPr marL="6350" marR="6350" marT="6350" marB="0" anchor="b"/>
                </a:tc>
                <a:tc>
                  <a:txBody>
                    <a:bodyPr/>
                    <a:lstStyle/>
                    <a:p>
                      <a:pPr algn="ctr" fontAlgn="b"/>
                      <a:r>
                        <a:rPr lang="de-DE" sz="1200" b="0" u="none" strike="noStrike" dirty="0">
                          <a:solidFill>
                            <a:schemeClr val="tx1"/>
                          </a:solidFill>
                          <a:effectLst/>
                        </a:rPr>
                        <a:t>TB</a:t>
                      </a:r>
                      <a:endParaRPr lang="de-DE" sz="1200" b="0" i="0" u="none" strike="noStrike" dirty="0">
                        <a:solidFill>
                          <a:schemeClr val="tx1"/>
                        </a:solidFill>
                        <a:effectLst/>
                        <a:latin typeface="+mj-lt"/>
                      </a:endParaRPr>
                    </a:p>
                  </a:txBody>
                  <a:tcPr marL="6350" marR="6350" marT="6350" marB="0" anchor="b"/>
                </a:tc>
                <a:tc>
                  <a:txBody>
                    <a:bodyPr/>
                    <a:lstStyle/>
                    <a:p>
                      <a:pPr algn="ctr" fontAlgn="b"/>
                      <a:r>
                        <a:rPr lang="de-DE" sz="1200" b="0" u="none" strike="noStrike" dirty="0">
                          <a:solidFill>
                            <a:schemeClr val="tx1"/>
                          </a:solidFill>
                          <a:effectLst/>
                        </a:rPr>
                        <a:t>FS</a:t>
                      </a:r>
                      <a:endParaRPr lang="de-DE" sz="1200" b="0" i="0" u="none" strike="noStrike" dirty="0">
                        <a:solidFill>
                          <a:schemeClr val="tx1"/>
                        </a:solidFill>
                        <a:effectLst/>
                        <a:latin typeface="+mj-lt"/>
                      </a:endParaRPr>
                    </a:p>
                  </a:txBody>
                  <a:tcPr marL="6350" marR="6350" marT="6350" marB="0" anchor="b"/>
                </a:tc>
                <a:extLst>
                  <a:ext uri="{0D108BD9-81ED-4DB2-BD59-A6C34878D82A}">
                    <a16:rowId xmlns:a16="http://schemas.microsoft.com/office/drawing/2014/main" val="3033885391"/>
                  </a:ext>
                </a:extLst>
              </a:tr>
              <a:tr h="165510">
                <a:tc>
                  <a:txBody>
                    <a:bodyPr/>
                    <a:lstStyle/>
                    <a:p>
                      <a:pPr algn="ctr" fontAlgn="b"/>
                      <a:r>
                        <a:rPr lang="de-DE" sz="1200" u="none" strike="noStrike" dirty="0">
                          <a:effectLst/>
                        </a:rPr>
                        <a:t>T</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dirty="0">
                          <a:effectLst/>
                        </a:rPr>
                        <a:t>0</a:t>
                      </a:r>
                      <a:endParaRPr lang="de-DE" sz="1200" b="0" i="0" u="none" strike="noStrike" dirty="0">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extLst>
                  <a:ext uri="{0D108BD9-81ED-4DB2-BD59-A6C34878D82A}">
                    <a16:rowId xmlns:a16="http://schemas.microsoft.com/office/drawing/2014/main" val="1948217161"/>
                  </a:ext>
                </a:extLst>
              </a:tr>
              <a:tr h="165510">
                <a:tc>
                  <a:txBody>
                    <a:bodyPr/>
                    <a:lstStyle/>
                    <a:p>
                      <a:pPr algn="ctr" fontAlgn="b"/>
                      <a:r>
                        <a:rPr lang="de-DE" sz="1200" u="none" strike="noStrike" dirty="0">
                          <a:effectLst/>
                        </a:rPr>
                        <a:t>TP</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dirty="0">
                          <a:effectLst/>
                        </a:rPr>
                        <a:t>0</a:t>
                      </a:r>
                      <a:endParaRPr lang="de-DE" sz="1200" b="0" i="0" u="none" strike="noStrike" dirty="0">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extLst>
                  <a:ext uri="{0D108BD9-81ED-4DB2-BD59-A6C34878D82A}">
                    <a16:rowId xmlns:a16="http://schemas.microsoft.com/office/drawing/2014/main" val="1832283510"/>
                  </a:ext>
                </a:extLst>
              </a:tr>
              <a:tr h="165510">
                <a:tc>
                  <a:txBody>
                    <a:bodyPr/>
                    <a:lstStyle/>
                    <a:p>
                      <a:pPr algn="ctr" fontAlgn="b"/>
                      <a:r>
                        <a:rPr lang="de-DE" sz="1200" u="none" strike="noStrike" dirty="0">
                          <a:effectLst/>
                        </a:rPr>
                        <a:t>TBK</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extLst>
                  <a:ext uri="{0D108BD9-81ED-4DB2-BD59-A6C34878D82A}">
                    <a16:rowId xmlns:a16="http://schemas.microsoft.com/office/drawing/2014/main" val="2536620151"/>
                  </a:ext>
                </a:extLst>
              </a:tr>
              <a:tr h="165510">
                <a:tc>
                  <a:txBody>
                    <a:bodyPr/>
                    <a:lstStyle/>
                    <a:p>
                      <a:pPr algn="ctr" fontAlgn="b"/>
                      <a:r>
                        <a:rPr lang="de-DE" sz="1200" u="none" strike="noStrike" dirty="0">
                          <a:effectLst/>
                        </a:rPr>
                        <a:t>HS</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extLst>
                  <a:ext uri="{0D108BD9-81ED-4DB2-BD59-A6C34878D82A}">
                    <a16:rowId xmlns:a16="http://schemas.microsoft.com/office/drawing/2014/main" val="2786006920"/>
                  </a:ext>
                </a:extLst>
              </a:tr>
              <a:tr h="165510">
                <a:tc>
                  <a:txBody>
                    <a:bodyPr/>
                    <a:lstStyle/>
                    <a:p>
                      <a:pPr algn="ctr" fontAlgn="b"/>
                      <a:r>
                        <a:rPr lang="de-DE" sz="1200" u="none" strike="noStrike" dirty="0">
                          <a:effectLst/>
                        </a:rPr>
                        <a:t>TB</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b="0" i="0" u="none" strike="noStrike" dirty="0">
                          <a:solidFill>
                            <a:srgbClr val="000000"/>
                          </a:solidFill>
                          <a:effectLst/>
                          <a:latin typeface="+mj-lt"/>
                        </a:rPr>
                        <a:t>4</a:t>
                      </a: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u="none" strike="noStrike" dirty="0">
                          <a:effectLst/>
                        </a:rPr>
                        <a:t>0</a:t>
                      </a:r>
                      <a:endParaRPr lang="de-DE" sz="1200" b="0" i="0" u="none" strike="noStrike" dirty="0">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extLst>
                  <a:ext uri="{0D108BD9-81ED-4DB2-BD59-A6C34878D82A}">
                    <a16:rowId xmlns:a16="http://schemas.microsoft.com/office/drawing/2014/main" val="479567272"/>
                  </a:ext>
                </a:extLst>
              </a:tr>
              <a:tr h="165510">
                <a:tc>
                  <a:txBody>
                    <a:bodyPr/>
                    <a:lstStyle/>
                    <a:p>
                      <a:pPr algn="ctr" fontAlgn="b"/>
                      <a:r>
                        <a:rPr lang="de-DE" sz="1200" b="0" i="0" u="none" strike="noStrike" dirty="0">
                          <a:solidFill>
                            <a:srgbClr val="000000"/>
                          </a:solidFill>
                          <a:effectLst/>
                          <a:latin typeface="+mj-lt"/>
                        </a:rPr>
                        <a:t>FS</a:t>
                      </a:r>
                    </a:p>
                  </a:txBody>
                  <a:tcPr marL="6350" marR="6350" marT="6350" marB="0" anchor="b">
                    <a:solidFill>
                      <a:schemeClr val="accent1"/>
                    </a:solidFill>
                  </a:tcPr>
                </a:tc>
                <a:tc>
                  <a:txBody>
                    <a:bodyPr/>
                    <a:lstStyle/>
                    <a:p>
                      <a:pPr algn="ctr" fontAlgn="b"/>
                      <a:r>
                        <a:rPr lang="de-DE" sz="1200" b="0" i="0" u="none" strike="noStrike" dirty="0">
                          <a:solidFill>
                            <a:srgbClr val="000000"/>
                          </a:solidFill>
                          <a:effectLst/>
                          <a:latin typeface="+mj-lt"/>
                        </a:rPr>
                        <a:t>4</a:t>
                      </a: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u="none" strike="noStrike" dirty="0">
                          <a:effectLst/>
                        </a:rPr>
                        <a:t>0</a:t>
                      </a:r>
                      <a:endParaRPr lang="de-DE" sz="1200" b="0" i="0" u="none" strike="noStrike" dirty="0">
                        <a:solidFill>
                          <a:srgbClr val="000000"/>
                        </a:solidFill>
                        <a:effectLst/>
                        <a:latin typeface="+mj-lt"/>
                      </a:endParaRPr>
                    </a:p>
                  </a:txBody>
                  <a:tcPr marL="6350" marR="6350" marT="6350" marB="0" anchor="b"/>
                </a:tc>
                <a:extLst>
                  <a:ext uri="{0D108BD9-81ED-4DB2-BD59-A6C34878D82A}">
                    <a16:rowId xmlns:a16="http://schemas.microsoft.com/office/drawing/2014/main" val="2215394512"/>
                  </a:ext>
                </a:extLst>
              </a:tr>
            </a:tbl>
          </a:graphicData>
        </a:graphic>
      </p:graphicFrame>
      <p:graphicFrame>
        <p:nvGraphicFramePr>
          <p:cNvPr id="103" name="Inhaltsplatzhalter 14">
            <a:extLst>
              <a:ext uri="{FF2B5EF4-FFF2-40B4-BE49-F238E27FC236}">
                <a16:creationId xmlns:a16="http://schemas.microsoft.com/office/drawing/2014/main" id="{2B7045CD-79B2-429D-9C4C-82EF83236834}"/>
              </a:ext>
            </a:extLst>
          </p:cNvPr>
          <p:cNvGraphicFramePr>
            <a:graphicFrameLocks/>
          </p:cNvGraphicFramePr>
          <p:nvPr>
            <p:extLst/>
          </p:nvPr>
        </p:nvGraphicFramePr>
        <p:xfrm>
          <a:off x="5417628" y="4982203"/>
          <a:ext cx="2040146" cy="1324610"/>
        </p:xfrm>
        <a:graphic>
          <a:graphicData uri="http://schemas.openxmlformats.org/drawingml/2006/table">
            <a:tbl>
              <a:tblPr firstRow="1" bandRow="1">
                <a:tableStyleId>{5C22544A-7EE6-4342-B048-85BDC9FD1C3A}</a:tableStyleId>
              </a:tblPr>
              <a:tblGrid>
                <a:gridCol w="370926">
                  <a:extLst>
                    <a:ext uri="{9D8B030D-6E8A-4147-A177-3AD203B41FA5}">
                      <a16:colId xmlns:a16="http://schemas.microsoft.com/office/drawing/2014/main" val="3723880073"/>
                    </a:ext>
                  </a:extLst>
                </a:gridCol>
                <a:gridCol w="216190">
                  <a:extLst>
                    <a:ext uri="{9D8B030D-6E8A-4147-A177-3AD203B41FA5}">
                      <a16:colId xmlns:a16="http://schemas.microsoft.com/office/drawing/2014/main" val="3779886442"/>
                    </a:ext>
                  </a:extLst>
                </a:gridCol>
                <a:gridCol w="288638">
                  <a:extLst>
                    <a:ext uri="{9D8B030D-6E8A-4147-A177-3AD203B41FA5}">
                      <a16:colId xmlns:a16="http://schemas.microsoft.com/office/drawing/2014/main" val="2552208622"/>
                    </a:ext>
                  </a:extLst>
                </a:gridCol>
                <a:gridCol w="372306">
                  <a:extLst>
                    <a:ext uri="{9D8B030D-6E8A-4147-A177-3AD203B41FA5}">
                      <a16:colId xmlns:a16="http://schemas.microsoft.com/office/drawing/2014/main" val="3103511989"/>
                    </a:ext>
                  </a:extLst>
                </a:gridCol>
                <a:gridCol w="288032">
                  <a:extLst>
                    <a:ext uri="{9D8B030D-6E8A-4147-A177-3AD203B41FA5}">
                      <a16:colId xmlns:a16="http://schemas.microsoft.com/office/drawing/2014/main" val="3829150987"/>
                    </a:ext>
                  </a:extLst>
                </a:gridCol>
                <a:gridCol w="288032">
                  <a:extLst>
                    <a:ext uri="{9D8B030D-6E8A-4147-A177-3AD203B41FA5}">
                      <a16:colId xmlns:a16="http://schemas.microsoft.com/office/drawing/2014/main" val="2138210020"/>
                    </a:ext>
                  </a:extLst>
                </a:gridCol>
                <a:gridCol w="216022">
                  <a:extLst>
                    <a:ext uri="{9D8B030D-6E8A-4147-A177-3AD203B41FA5}">
                      <a16:colId xmlns:a16="http://schemas.microsoft.com/office/drawing/2014/main" val="3114151688"/>
                    </a:ext>
                  </a:extLst>
                </a:gridCol>
              </a:tblGrid>
              <a:tr h="165510">
                <a:tc>
                  <a:txBody>
                    <a:bodyPr/>
                    <a:lstStyle/>
                    <a:p>
                      <a:pPr algn="ctr" fontAlgn="b"/>
                      <a:endParaRPr lang="de-DE" sz="1000" b="0" kern="1200" dirty="0">
                        <a:solidFill>
                          <a:schemeClr val="tx1"/>
                        </a:solidFill>
                        <a:latin typeface="+mn-lt"/>
                        <a:ea typeface="+mn-ea"/>
                        <a:cs typeface="+mn-cs"/>
                      </a:endParaRPr>
                    </a:p>
                  </a:txBody>
                  <a:tcPr marL="6350" marR="6350" marT="6350" marB="0" anchor="b"/>
                </a:tc>
                <a:tc>
                  <a:txBody>
                    <a:bodyPr/>
                    <a:lstStyle/>
                    <a:p>
                      <a:pPr algn="ctr" fontAlgn="b"/>
                      <a:r>
                        <a:rPr lang="de-DE" sz="1200" b="0" u="none" strike="noStrike" dirty="0">
                          <a:solidFill>
                            <a:schemeClr val="tx1"/>
                          </a:solidFill>
                          <a:effectLst/>
                        </a:rPr>
                        <a:t>T</a:t>
                      </a:r>
                      <a:endParaRPr lang="de-DE" sz="1200" b="0" i="0" u="none" strike="noStrike" dirty="0">
                        <a:solidFill>
                          <a:schemeClr val="tx1"/>
                        </a:solidFill>
                        <a:effectLst/>
                        <a:latin typeface="+mj-lt"/>
                      </a:endParaRPr>
                    </a:p>
                  </a:txBody>
                  <a:tcPr marL="6350" marR="6350" marT="6350" marB="0" anchor="b"/>
                </a:tc>
                <a:tc>
                  <a:txBody>
                    <a:bodyPr/>
                    <a:lstStyle/>
                    <a:p>
                      <a:pPr algn="ctr" fontAlgn="b"/>
                      <a:r>
                        <a:rPr lang="de-DE" sz="1200" b="0" u="none" strike="noStrike" dirty="0">
                          <a:solidFill>
                            <a:schemeClr val="tx1"/>
                          </a:solidFill>
                          <a:effectLst/>
                        </a:rPr>
                        <a:t>TP</a:t>
                      </a:r>
                      <a:endParaRPr lang="de-DE" sz="1200" b="0" i="0" u="none" strike="noStrike" dirty="0">
                        <a:solidFill>
                          <a:schemeClr val="tx1"/>
                        </a:solidFill>
                        <a:effectLst/>
                        <a:latin typeface="+mj-lt"/>
                      </a:endParaRPr>
                    </a:p>
                  </a:txBody>
                  <a:tcPr marL="6350" marR="6350" marT="6350" marB="0" anchor="b"/>
                </a:tc>
                <a:tc>
                  <a:txBody>
                    <a:bodyPr/>
                    <a:lstStyle/>
                    <a:p>
                      <a:pPr algn="ctr" fontAlgn="b"/>
                      <a:r>
                        <a:rPr lang="de-DE" sz="1200" b="0" u="none" strike="noStrike" dirty="0">
                          <a:solidFill>
                            <a:schemeClr val="tx1"/>
                          </a:solidFill>
                          <a:effectLst/>
                        </a:rPr>
                        <a:t>TBK</a:t>
                      </a:r>
                      <a:endParaRPr lang="de-DE" sz="1200" b="0" i="0" u="none" strike="noStrike" dirty="0">
                        <a:solidFill>
                          <a:schemeClr val="tx1"/>
                        </a:solidFill>
                        <a:effectLst/>
                        <a:latin typeface="+mj-lt"/>
                      </a:endParaRPr>
                    </a:p>
                  </a:txBody>
                  <a:tcPr marL="6350" marR="6350" marT="6350" marB="0" anchor="b"/>
                </a:tc>
                <a:tc>
                  <a:txBody>
                    <a:bodyPr/>
                    <a:lstStyle/>
                    <a:p>
                      <a:pPr algn="ctr" fontAlgn="b"/>
                      <a:r>
                        <a:rPr lang="de-DE" sz="1200" b="0" u="none" strike="noStrike" dirty="0">
                          <a:solidFill>
                            <a:schemeClr val="tx1"/>
                          </a:solidFill>
                          <a:effectLst/>
                        </a:rPr>
                        <a:t>HS</a:t>
                      </a:r>
                      <a:endParaRPr lang="de-DE" sz="1200" b="0" i="0" u="none" strike="noStrike" dirty="0">
                        <a:solidFill>
                          <a:schemeClr val="tx1"/>
                        </a:solidFill>
                        <a:effectLst/>
                        <a:latin typeface="+mj-lt"/>
                      </a:endParaRPr>
                    </a:p>
                  </a:txBody>
                  <a:tcPr marL="6350" marR="6350" marT="6350" marB="0" anchor="b"/>
                </a:tc>
                <a:tc>
                  <a:txBody>
                    <a:bodyPr/>
                    <a:lstStyle/>
                    <a:p>
                      <a:pPr algn="ctr" fontAlgn="b"/>
                      <a:r>
                        <a:rPr lang="de-DE" sz="1200" b="0" u="none" strike="noStrike" dirty="0">
                          <a:solidFill>
                            <a:schemeClr val="tx1"/>
                          </a:solidFill>
                          <a:effectLst/>
                        </a:rPr>
                        <a:t>TB</a:t>
                      </a:r>
                      <a:endParaRPr lang="de-DE" sz="1200" b="0" i="0" u="none" strike="noStrike" dirty="0">
                        <a:solidFill>
                          <a:schemeClr val="tx1"/>
                        </a:solidFill>
                        <a:effectLst/>
                        <a:latin typeface="+mj-lt"/>
                      </a:endParaRPr>
                    </a:p>
                  </a:txBody>
                  <a:tcPr marL="6350" marR="6350" marT="6350" marB="0" anchor="b"/>
                </a:tc>
                <a:tc>
                  <a:txBody>
                    <a:bodyPr/>
                    <a:lstStyle/>
                    <a:p>
                      <a:pPr algn="ctr" fontAlgn="b"/>
                      <a:r>
                        <a:rPr lang="de-DE" sz="1200" b="0" u="none" strike="noStrike" dirty="0">
                          <a:solidFill>
                            <a:schemeClr val="tx1"/>
                          </a:solidFill>
                          <a:effectLst/>
                        </a:rPr>
                        <a:t>FS</a:t>
                      </a:r>
                      <a:endParaRPr lang="de-DE" sz="1200" b="0" i="0" u="none" strike="noStrike" dirty="0">
                        <a:solidFill>
                          <a:schemeClr val="tx1"/>
                        </a:solidFill>
                        <a:effectLst/>
                        <a:latin typeface="+mj-lt"/>
                      </a:endParaRPr>
                    </a:p>
                  </a:txBody>
                  <a:tcPr marL="6350" marR="6350" marT="6350" marB="0" anchor="b"/>
                </a:tc>
                <a:extLst>
                  <a:ext uri="{0D108BD9-81ED-4DB2-BD59-A6C34878D82A}">
                    <a16:rowId xmlns:a16="http://schemas.microsoft.com/office/drawing/2014/main" val="3033885391"/>
                  </a:ext>
                </a:extLst>
              </a:tr>
              <a:tr h="165510">
                <a:tc>
                  <a:txBody>
                    <a:bodyPr/>
                    <a:lstStyle/>
                    <a:p>
                      <a:pPr algn="ctr" fontAlgn="b"/>
                      <a:r>
                        <a:rPr lang="de-DE" sz="1200" u="none" strike="noStrike" dirty="0">
                          <a:effectLst/>
                        </a:rPr>
                        <a:t>T</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u="none" strike="noStrike" dirty="0">
                          <a:effectLst/>
                        </a:rPr>
                        <a:t>1</a:t>
                      </a:r>
                      <a:endParaRPr lang="de-DE" sz="1200" b="0" i="0" u="none" strike="noStrike" dirty="0">
                        <a:solidFill>
                          <a:srgbClr val="000000"/>
                        </a:solidFill>
                        <a:effectLst/>
                        <a:latin typeface="+mj-lt"/>
                      </a:endParaRPr>
                    </a:p>
                  </a:txBody>
                  <a:tcPr marL="6350" marR="6350" marT="6350" marB="0" anchor="b"/>
                </a:tc>
                <a:tc>
                  <a:txBody>
                    <a:bodyPr/>
                    <a:lstStyle/>
                    <a:p>
                      <a:pPr algn="ctr" fontAlgn="b"/>
                      <a:r>
                        <a:rPr lang="de-DE" sz="1200" u="none" strike="noStrike" dirty="0">
                          <a:effectLst/>
                        </a:rPr>
                        <a:t>0</a:t>
                      </a:r>
                      <a:endParaRPr lang="de-DE" sz="1200" b="0" i="0" u="none" strike="noStrike" dirty="0">
                        <a:solidFill>
                          <a:srgbClr val="000000"/>
                        </a:solidFill>
                        <a:effectLst/>
                        <a:latin typeface="+mj-lt"/>
                      </a:endParaRPr>
                    </a:p>
                  </a:txBody>
                  <a:tcPr marL="6350" marR="6350" marT="6350" marB="0" anchor="b"/>
                </a:tc>
                <a:tc>
                  <a:txBody>
                    <a:bodyPr/>
                    <a:lstStyle/>
                    <a:p>
                      <a:pPr algn="ctr" fontAlgn="b"/>
                      <a:r>
                        <a:rPr lang="de-DE" sz="1200" u="none" strike="noStrike" dirty="0">
                          <a:effectLst/>
                        </a:rPr>
                        <a:t>0</a:t>
                      </a:r>
                      <a:endParaRPr lang="de-DE" sz="1200" b="0" i="0" u="none" strike="noStrike" dirty="0">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extLst>
                  <a:ext uri="{0D108BD9-81ED-4DB2-BD59-A6C34878D82A}">
                    <a16:rowId xmlns:a16="http://schemas.microsoft.com/office/drawing/2014/main" val="1948217161"/>
                  </a:ext>
                </a:extLst>
              </a:tr>
              <a:tr h="165510">
                <a:tc>
                  <a:txBody>
                    <a:bodyPr/>
                    <a:lstStyle/>
                    <a:p>
                      <a:pPr algn="ctr" fontAlgn="b"/>
                      <a:r>
                        <a:rPr lang="de-DE" sz="1200" u="none" strike="noStrike" dirty="0">
                          <a:effectLst/>
                        </a:rPr>
                        <a:t>TP</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u="none" strike="noStrike" dirty="0">
                          <a:effectLst/>
                        </a:rPr>
                        <a:t>1</a:t>
                      </a:r>
                      <a:endParaRPr lang="de-DE" sz="1200" b="0" i="0" u="none" strike="noStrike" dirty="0">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extLst>
                  <a:ext uri="{0D108BD9-81ED-4DB2-BD59-A6C34878D82A}">
                    <a16:rowId xmlns:a16="http://schemas.microsoft.com/office/drawing/2014/main" val="1832283510"/>
                  </a:ext>
                </a:extLst>
              </a:tr>
              <a:tr h="165510">
                <a:tc>
                  <a:txBody>
                    <a:bodyPr/>
                    <a:lstStyle/>
                    <a:p>
                      <a:pPr algn="ctr" fontAlgn="b"/>
                      <a:r>
                        <a:rPr lang="de-DE" sz="1200" u="none" strike="noStrike" dirty="0">
                          <a:effectLst/>
                        </a:rPr>
                        <a:t>TBK</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b="0" i="0" u="none" strike="noStrike" dirty="0">
                          <a:solidFill>
                            <a:srgbClr val="000000"/>
                          </a:solidFill>
                          <a:effectLst/>
                          <a:latin typeface="+mj-lt"/>
                        </a:rPr>
                        <a:t>1</a:t>
                      </a: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extLst>
                  <a:ext uri="{0D108BD9-81ED-4DB2-BD59-A6C34878D82A}">
                    <a16:rowId xmlns:a16="http://schemas.microsoft.com/office/drawing/2014/main" val="2536620151"/>
                  </a:ext>
                </a:extLst>
              </a:tr>
              <a:tr h="165510">
                <a:tc>
                  <a:txBody>
                    <a:bodyPr/>
                    <a:lstStyle/>
                    <a:p>
                      <a:pPr algn="ctr" fontAlgn="b"/>
                      <a:r>
                        <a:rPr lang="de-DE" sz="1200" u="none" strike="noStrike" dirty="0">
                          <a:effectLst/>
                        </a:rPr>
                        <a:t>HS</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u="none" strike="noStrike" dirty="0">
                          <a:effectLst/>
                        </a:rPr>
                        <a:t>0</a:t>
                      </a:r>
                      <a:endParaRPr lang="de-DE" sz="1200" b="0" i="0" u="none" strike="noStrike" dirty="0">
                        <a:solidFill>
                          <a:srgbClr val="000000"/>
                        </a:solidFill>
                        <a:effectLst/>
                        <a:latin typeface="+mj-lt"/>
                      </a:endParaRPr>
                    </a:p>
                  </a:txBody>
                  <a:tcPr marL="6350" marR="6350" marT="6350" marB="0" anchor="b"/>
                </a:tc>
                <a:tc>
                  <a:txBody>
                    <a:bodyPr/>
                    <a:lstStyle/>
                    <a:p>
                      <a:pPr algn="ctr" fontAlgn="b"/>
                      <a:r>
                        <a:rPr lang="de-DE" sz="1200" b="0" i="0" u="none" strike="noStrike" dirty="0">
                          <a:solidFill>
                            <a:srgbClr val="000000"/>
                          </a:solidFill>
                          <a:effectLst/>
                          <a:latin typeface="+mj-lt"/>
                        </a:rPr>
                        <a:t>1</a:t>
                      </a: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extLst>
                  <a:ext uri="{0D108BD9-81ED-4DB2-BD59-A6C34878D82A}">
                    <a16:rowId xmlns:a16="http://schemas.microsoft.com/office/drawing/2014/main" val="2786006920"/>
                  </a:ext>
                </a:extLst>
              </a:tr>
              <a:tr h="165510">
                <a:tc>
                  <a:txBody>
                    <a:bodyPr/>
                    <a:lstStyle/>
                    <a:p>
                      <a:pPr algn="ctr" fontAlgn="b"/>
                      <a:r>
                        <a:rPr lang="de-DE" sz="1200" u="none" strike="noStrike" dirty="0">
                          <a:effectLst/>
                        </a:rPr>
                        <a:t>TB</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u="none" strike="noStrike" dirty="0">
                          <a:effectLst/>
                        </a:rPr>
                        <a:t>0</a:t>
                      </a:r>
                      <a:endParaRPr lang="de-DE" sz="1200" b="0" i="0" u="none" strike="noStrike" dirty="0">
                        <a:solidFill>
                          <a:srgbClr val="000000"/>
                        </a:solidFill>
                        <a:effectLst/>
                        <a:latin typeface="+mj-lt"/>
                      </a:endParaRP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b="0" i="0" u="none" strike="noStrike" dirty="0">
                          <a:solidFill>
                            <a:srgbClr val="000000"/>
                          </a:solidFill>
                          <a:effectLst/>
                          <a:latin typeface="+mj-lt"/>
                        </a:rPr>
                        <a:t>1</a:t>
                      </a: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extLst>
                  <a:ext uri="{0D108BD9-81ED-4DB2-BD59-A6C34878D82A}">
                    <a16:rowId xmlns:a16="http://schemas.microsoft.com/office/drawing/2014/main" val="479567272"/>
                  </a:ext>
                </a:extLst>
              </a:tr>
              <a:tr h="165510">
                <a:tc>
                  <a:txBody>
                    <a:bodyPr/>
                    <a:lstStyle/>
                    <a:p>
                      <a:pPr algn="ctr" fontAlgn="b"/>
                      <a:r>
                        <a:rPr lang="de-DE" sz="1200" b="0" i="0" u="none" strike="noStrike" dirty="0">
                          <a:solidFill>
                            <a:srgbClr val="000000"/>
                          </a:solidFill>
                          <a:effectLst/>
                          <a:latin typeface="+mj-lt"/>
                        </a:rPr>
                        <a:t>FS</a:t>
                      </a:r>
                    </a:p>
                  </a:txBody>
                  <a:tcPr marL="6350" marR="6350" marT="6350" marB="0" anchor="b">
                    <a:solidFill>
                      <a:schemeClr val="accent1"/>
                    </a:solidFill>
                  </a:tcPr>
                </a:tc>
                <a:tc>
                  <a:txBody>
                    <a:bodyPr/>
                    <a:lstStyle/>
                    <a:p>
                      <a:pPr algn="ctr" fontAlgn="b"/>
                      <a:r>
                        <a:rPr lang="de-DE" sz="1200" u="none" strike="noStrike" dirty="0">
                          <a:effectLst/>
                        </a:rPr>
                        <a:t>0</a:t>
                      </a:r>
                      <a:endParaRPr lang="de-DE" sz="1200" b="0" i="0" u="none" strike="noStrike" dirty="0">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u="none" strike="noStrike" dirty="0">
                          <a:effectLst/>
                        </a:rPr>
                        <a:t>1</a:t>
                      </a:r>
                      <a:endParaRPr lang="de-DE" sz="1200" b="0" i="0" u="none" strike="noStrike" dirty="0">
                        <a:solidFill>
                          <a:srgbClr val="000000"/>
                        </a:solidFill>
                        <a:effectLst/>
                        <a:latin typeface="+mj-lt"/>
                      </a:endParaRPr>
                    </a:p>
                  </a:txBody>
                  <a:tcPr marL="6350" marR="6350" marT="6350" marB="0" anchor="b"/>
                </a:tc>
                <a:extLst>
                  <a:ext uri="{0D108BD9-81ED-4DB2-BD59-A6C34878D82A}">
                    <a16:rowId xmlns:a16="http://schemas.microsoft.com/office/drawing/2014/main" val="2215394512"/>
                  </a:ext>
                </a:extLst>
              </a:tr>
            </a:tbl>
          </a:graphicData>
        </a:graphic>
      </p:graphicFrame>
      <p:graphicFrame>
        <p:nvGraphicFramePr>
          <p:cNvPr id="104" name="Inhaltsplatzhalter 14">
            <a:extLst>
              <a:ext uri="{FF2B5EF4-FFF2-40B4-BE49-F238E27FC236}">
                <a16:creationId xmlns:a16="http://schemas.microsoft.com/office/drawing/2014/main" id="{9F26ECDE-D03B-4621-9B90-DC52FB3C06B0}"/>
              </a:ext>
            </a:extLst>
          </p:cNvPr>
          <p:cNvGraphicFramePr>
            <a:graphicFrameLocks/>
          </p:cNvGraphicFramePr>
          <p:nvPr>
            <p:extLst/>
          </p:nvPr>
        </p:nvGraphicFramePr>
        <p:xfrm>
          <a:off x="7708025" y="4995425"/>
          <a:ext cx="2040146" cy="1324610"/>
        </p:xfrm>
        <a:graphic>
          <a:graphicData uri="http://schemas.openxmlformats.org/drawingml/2006/table">
            <a:tbl>
              <a:tblPr firstRow="1" bandRow="1">
                <a:tableStyleId>{5C22544A-7EE6-4342-B048-85BDC9FD1C3A}</a:tableStyleId>
              </a:tblPr>
              <a:tblGrid>
                <a:gridCol w="370926">
                  <a:extLst>
                    <a:ext uri="{9D8B030D-6E8A-4147-A177-3AD203B41FA5}">
                      <a16:colId xmlns:a16="http://schemas.microsoft.com/office/drawing/2014/main" val="3723880073"/>
                    </a:ext>
                  </a:extLst>
                </a:gridCol>
                <a:gridCol w="216190">
                  <a:extLst>
                    <a:ext uri="{9D8B030D-6E8A-4147-A177-3AD203B41FA5}">
                      <a16:colId xmlns:a16="http://schemas.microsoft.com/office/drawing/2014/main" val="3779886442"/>
                    </a:ext>
                  </a:extLst>
                </a:gridCol>
                <a:gridCol w="288638">
                  <a:extLst>
                    <a:ext uri="{9D8B030D-6E8A-4147-A177-3AD203B41FA5}">
                      <a16:colId xmlns:a16="http://schemas.microsoft.com/office/drawing/2014/main" val="2552208622"/>
                    </a:ext>
                  </a:extLst>
                </a:gridCol>
                <a:gridCol w="372306">
                  <a:extLst>
                    <a:ext uri="{9D8B030D-6E8A-4147-A177-3AD203B41FA5}">
                      <a16:colId xmlns:a16="http://schemas.microsoft.com/office/drawing/2014/main" val="3103511989"/>
                    </a:ext>
                  </a:extLst>
                </a:gridCol>
                <a:gridCol w="288032">
                  <a:extLst>
                    <a:ext uri="{9D8B030D-6E8A-4147-A177-3AD203B41FA5}">
                      <a16:colId xmlns:a16="http://schemas.microsoft.com/office/drawing/2014/main" val="3829150987"/>
                    </a:ext>
                  </a:extLst>
                </a:gridCol>
                <a:gridCol w="288032">
                  <a:extLst>
                    <a:ext uri="{9D8B030D-6E8A-4147-A177-3AD203B41FA5}">
                      <a16:colId xmlns:a16="http://schemas.microsoft.com/office/drawing/2014/main" val="2138210020"/>
                    </a:ext>
                  </a:extLst>
                </a:gridCol>
                <a:gridCol w="216022">
                  <a:extLst>
                    <a:ext uri="{9D8B030D-6E8A-4147-A177-3AD203B41FA5}">
                      <a16:colId xmlns:a16="http://schemas.microsoft.com/office/drawing/2014/main" val="3114151688"/>
                    </a:ext>
                  </a:extLst>
                </a:gridCol>
              </a:tblGrid>
              <a:tr h="165510">
                <a:tc>
                  <a:txBody>
                    <a:bodyPr/>
                    <a:lstStyle/>
                    <a:p>
                      <a:pPr algn="ctr" fontAlgn="b"/>
                      <a:endParaRPr lang="de-DE" sz="1000" b="0" kern="1200" dirty="0">
                        <a:solidFill>
                          <a:schemeClr val="tx1"/>
                        </a:solidFill>
                        <a:latin typeface="+mn-lt"/>
                        <a:ea typeface="+mn-ea"/>
                        <a:cs typeface="+mn-cs"/>
                      </a:endParaRPr>
                    </a:p>
                  </a:txBody>
                  <a:tcPr marL="6350" marR="6350" marT="6350" marB="0" anchor="b"/>
                </a:tc>
                <a:tc>
                  <a:txBody>
                    <a:bodyPr/>
                    <a:lstStyle/>
                    <a:p>
                      <a:pPr algn="ctr" fontAlgn="b"/>
                      <a:r>
                        <a:rPr lang="de-DE" sz="1200" b="0" u="none" strike="noStrike" dirty="0">
                          <a:solidFill>
                            <a:schemeClr val="tx1"/>
                          </a:solidFill>
                          <a:effectLst/>
                        </a:rPr>
                        <a:t>T</a:t>
                      </a:r>
                      <a:endParaRPr lang="de-DE" sz="1200" b="0" i="0" u="none" strike="noStrike" dirty="0">
                        <a:solidFill>
                          <a:schemeClr val="tx1"/>
                        </a:solidFill>
                        <a:effectLst/>
                        <a:latin typeface="+mj-lt"/>
                      </a:endParaRPr>
                    </a:p>
                  </a:txBody>
                  <a:tcPr marL="6350" marR="6350" marT="6350" marB="0" anchor="b"/>
                </a:tc>
                <a:tc>
                  <a:txBody>
                    <a:bodyPr/>
                    <a:lstStyle/>
                    <a:p>
                      <a:pPr algn="ctr" fontAlgn="b"/>
                      <a:r>
                        <a:rPr lang="de-DE" sz="1200" b="0" u="none" strike="noStrike" dirty="0">
                          <a:solidFill>
                            <a:schemeClr val="tx1"/>
                          </a:solidFill>
                          <a:effectLst/>
                        </a:rPr>
                        <a:t>TP</a:t>
                      </a:r>
                      <a:endParaRPr lang="de-DE" sz="1200" b="0" i="0" u="none" strike="noStrike" dirty="0">
                        <a:solidFill>
                          <a:schemeClr val="tx1"/>
                        </a:solidFill>
                        <a:effectLst/>
                        <a:latin typeface="+mj-lt"/>
                      </a:endParaRPr>
                    </a:p>
                  </a:txBody>
                  <a:tcPr marL="6350" marR="6350" marT="6350" marB="0" anchor="b"/>
                </a:tc>
                <a:tc>
                  <a:txBody>
                    <a:bodyPr/>
                    <a:lstStyle/>
                    <a:p>
                      <a:pPr algn="ctr" fontAlgn="b"/>
                      <a:r>
                        <a:rPr lang="de-DE" sz="1200" b="0" u="none" strike="noStrike" dirty="0">
                          <a:solidFill>
                            <a:schemeClr val="tx1"/>
                          </a:solidFill>
                          <a:effectLst/>
                        </a:rPr>
                        <a:t>TBK</a:t>
                      </a:r>
                      <a:endParaRPr lang="de-DE" sz="1200" b="0" i="0" u="none" strike="noStrike" dirty="0">
                        <a:solidFill>
                          <a:schemeClr val="tx1"/>
                        </a:solidFill>
                        <a:effectLst/>
                        <a:latin typeface="+mj-lt"/>
                      </a:endParaRPr>
                    </a:p>
                  </a:txBody>
                  <a:tcPr marL="6350" marR="6350" marT="6350" marB="0" anchor="b"/>
                </a:tc>
                <a:tc>
                  <a:txBody>
                    <a:bodyPr/>
                    <a:lstStyle/>
                    <a:p>
                      <a:pPr algn="ctr" fontAlgn="b"/>
                      <a:r>
                        <a:rPr lang="de-DE" sz="1200" b="0" u="none" strike="noStrike" dirty="0">
                          <a:solidFill>
                            <a:schemeClr val="tx1"/>
                          </a:solidFill>
                          <a:effectLst/>
                        </a:rPr>
                        <a:t>HS</a:t>
                      </a:r>
                      <a:endParaRPr lang="de-DE" sz="1200" b="0" i="0" u="none" strike="noStrike" dirty="0">
                        <a:solidFill>
                          <a:schemeClr val="tx1"/>
                        </a:solidFill>
                        <a:effectLst/>
                        <a:latin typeface="+mj-lt"/>
                      </a:endParaRPr>
                    </a:p>
                  </a:txBody>
                  <a:tcPr marL="6350" marR="6350" marT="6350" marB="0" anchor="b"/>
                </a:tc>
                <a:tc>
                  <a:txBody>
                    <a:bodyPr/>
                    <a:lstStyle/>
                    <a:p>
                      <a:pPr algn="ctr" fontAlgn="b"/>
                      <a:r>
                        <a:rPr lang="de-DE" sz="1200" b="0" u="none" strike="noStrike" dirty="0">
                          <a:solidFill>
                            <a:schemeClr val="tx1"/>
                          </a:solidFill>
                          <a:effectLst/>
                        </a:rPr>
                        <a:t>TB</a:t>
                      </a:r>
                      <a:endParaRPr lang="de-DE" sz="1200" b="0" i="0" u="none" strike="noStrike" dirty="0">
                        <a:solidFill>
                          <a:schemeClr val="tx1"/>
                        </a:solidFill>
                        <a:effectLst/>
                        <a:latin typeface="+mj-lt"/>
                      </a:endParaRPr>
                    </a:p>
                  </a:txBody>
                  <a:tcPr marL="6350" marR="6350" marT="6350" marB="0" anchor="b"/>
                </a:tc>
                <a:tc>
                  <a:txBody>
                    <a:bodyPr/>
                    <a:lstStyle/>
                    <a:p>
                      <a:pPr algn="ctr" fontAlgn="b"/>
                      <a:r>
                        <a:rPr lang="de-DE" sz="1200" b="0" u="none" strike="noStrike" dirty="0">
                          <a:solidFill>
                            <a:schemeClr val="tx1"/>
                          </a:solidFill>
                          <a:effectLst/>
                        </a:rPr>
                        <a:t>FS</a:t>
                      </a:r>
                      <a:endParaRPr lang="de-DE" sz="1200" b="0" i="0" u="none" strike="noStrike" dirty="0">
                        <a:solidFill>
                          <a:schemeClr val="tx1"/>
                        </a:solidFill>
                        <a:effectLst/>
                        <a:latin typeface="+mj-lt"/>
                      </a:endParaRPr>
                    </a:p>
                  </a:txBody>
                  <a:tcPr marL="6350" marR="6350" marT="6350" marB="0" anchor="b"/>
                </a:tc>
                <a:extLst>
                  <a:ext uri="{0D108BD9-81ED-4DB2-BD59-A6C34878D82A}">
                    <a16:rowId xmlns:a16="http://schemas.microsoft.com/office/drawing/2014/main" val="3033885391"/>
                  </a:ext>
                </a:extLst>
              </a:tr>
              <a:tr h="165510">
                <a:tc>
                  <a:txBody>
                    <a:bodyPr/>
                    <a:lstStyle/>
                    <a:p>
                      <a:pPr algn="ctr" fontAlgn="b"/>
                      <a:r>
                        <a:rPr lang="de-DE" sz="1200" u="none" strike="noStrike" dirty="0">
                          <a:effectLst/>
                        </a:rPr>
                        <a:t>T</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b="0" i="0" u="none" strike="noStrike" dirty="0">
                          <a:solidFill>
                            <a:srgbClr val="000000"/>
                          </a:solidFill>
                          <a:effectLst/>
                          <a:latin typeface="+mj-lt"/>
                        </a:rPr>
                        <a:t>1</a:t>
                      </a:r>
                    </a:p>
                  </a:txBody>
                  <a:tcPr marL="6350" marR="6350" marT="6350" marB="0" anchor="b"/>
                </a:tc>
                <a:tc>
                  <a:txBody>
                    <a:bodyPr/>
                    <a:lstStyle/>
                    <a:p>
                      <a:pPr algn="ctr" fontAlgn="b"/>
                      <a:r>
                        <a:rPr lang="de-DE" sz="1200" u="none" strike="noStrike" dirty="0">
                          <a:effectLst/>
                        </a:rPr>
                        <a:t>0</a:t>
                      </a:r>
                      <a:endParaRPr lang="de-DE" sz="1200" b="0" i="0" u="none" strike="noStrike" dirty="0">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extLst>
                  <a:ext uri="{0D108BD9-81ED-4DB2-BD59-A6C34878D82A}">
                    <a16:rowId xmlns:a16="http://schemas.microsoft.com/office/drawing/2014/main" val="1948217161"/>
                  </a:ext>
                </a:extLst>
              </a:tr>
              <a:tr h="165510">
                <a:tc>
                  <a:txBody>
                    <a:bodyPr/>
                    <a:lstStyle/>
                    <a:p>
                      <a:pPr algn="ctr" fontAlgn="b"/>
                      <a:r>
                        <a:rPr lang="de-DE" sz="1200" u="none" strike="noStrike" dirty="0">
                          <a:effectLst/>
                        </a:rPr>
                        <a:t>TP</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b="0" i="0" u="none" strike="noStrike" dirty="0">
                          <a:solidFill>
                            <a:srgbClr val="000000"/>
                          </a:solidFill>
                          <a:effectLst/>
                          <a:latin typeface="+mj-lt"/>
                        </a:rPr>
                        <a:t>1</a:t>
                      </a:r>
                    </a:p>
                  </a:txBody>
                  <a:tcPr marL="6350" marR="6350" marT="6350" marB="0" anchor="b"/>
                </a:tc>
                <a:tc>
                  <a:txBody>
                    <a:bodyPr/>
                    <a:lstStyle/>
                    <a:p>
                      <a:pPr algn="ctr" fontAlgn="b"/>
                      <a:r>
                        <a:rPr lang="de-DE" sz="1200" b="0" i="0" u="none" strike="noStrike" dirty="0">
                          <a:solidFill>
                            <a:srgbClr val="000000"/>
                          </a:solidFill>
                          <a:effectLst/>
                          <a:latin typeface="+mj-lt"/>
                        </a:rPr>
                        <a:t>1</a:t>
                      </a:r>
                    </a:p>
                  </a:txBody>
                  <a:tcPr marL="6350" marR="6350" marT="6350" marB="0" anchor="b"/>
                </a:tc>
                <a:tc>
                  <a:txBody>
                    <a:bodyPr/>
                    <a:lstStyle/>
                    <a:p>
                      <a:pPr algn="ctr" fontAlgn="b"/>
                      <a:r>
                        <a:rPr lang="de-DE" sz="1200" u="none" strike="noStrike" dirty="0">
                          <a:effectLst/>
                        </a:rPr>
                        <a:t>0</a:t>
                      </a:r>
                      <a:endParaRPr lang="de-DE" sz="1200" b="0" i="0" u="none" strike="noStrike" dirty="0">
                        <a:solidFill>
                          <a:srgbClr val="000000"/>
                        </a:solidFill>
                        <a:effectLst/>
                        <a:latin typeface="+mj-lt"/>
                      </a:endParaRPr>
                    </a:p>
                  </a:txBody>
                  <a:tcPr marL="6350" marR="6350" marT="6350" marB="0" anchor="b"/>
                </a:tc>
                <a:tc>
                  <a:txBody>
                    <a:bodyPr/>
                    <a:lstStyle/>
                    <a:p>
                      <a:pPr algn="ctr" fontAlgn="b"/>
                      <a:r>
                        <a:rPr lang="de-DE" sz="1200" u="none" strike="noStrike" dirty="0">
                          <a:effectLst/>
                        </a:rPr>
                        <a:t>0</a:t>
                      </a:r>
                      <a:endParaRPr lang="de-DE" sz="1200" b="0" i="0" u="none" strike="noStrike" dirty="0">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extLst>
                  <a:ext uri="{0D108BD9-81ED-4DB2-BD59-A6C34878D82A}">
                    <a16:rowId xmlns:a16="http://schemas.microsoft.com/office/drawing/2014/main" val="1832283510"/>
                  </a:ext>
                </a:extLst>
              </a:tr>
              <a:tr h="165510">
                <a:tc>
                  <a:txBody>
                    <a:bodyPr/>
                    <a:lstStyle/>
                    <a:p>
                      <a:pPr algn="ctr" fontAlgn="b"/>
                      <a:r>
                        <a:rPr lang="de-DE" sz="1200" u="none" strike="noStrike" dirty="0">
                          <a:effectLst/>
                        </a:rPr>
                        <a:t>TBK</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b="0" i="0" u="none" strike="noStrike" dirty="0">
                          <a:solidFill>
                            <a:srgbClr val="000000"/>
                          </a:solidFill>
                          <a:effectLst/>
                          <a:latin typeface="+mj-lt"/>
                        </a:rPr>
                        <a:t>4</a:t>
                      </a: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b="0" i="0" u="none" strike="noStrike" dirty="0">
                          <a:solidFill>
                            <a:srgbClr val="000000"/>
                          </a:solidFill>
                          <a:effectLst/>
                          <a:latin typeface="+mj-lt"/>
                        </a:rPr>
                        <a:t>1</a:t>
                      </a:r>
                    </a:p>
                  </a:txBody>
                  <a:tcPr marL="6350" marR="6350" marT="6350" marB="0" anchor="b"/>
                </a:tc>
                <a:tc>
                  <a:txBody>
                    <a:bodyPr/>
                    <a:lstStyle/>
                    <a:p>
                      <a:pPr algn="ctr" fontAlgn="b"/>
                      <a:r>
                        <a:rPr lang="de-DE" sz="1200" u="none" strike="noStrike" dirty="0">
                          <a:effectLst/>
                        </a:rPr>
                        <a:t>0</a:t>
                      </a:r>
                      <a:endParaRPr lang="de-DE" sz="1200" b="0" i="0" u="none" strike="noStrike" dirty="0">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extLst>
                  <a:ext uri="{0D108BD9-81ED-4DB2-BD59-A6C34878D82A}">
                    <a16:rowId xmlns:a16="http://schemas.microsoft.com/office/drawing/2014/main" val="2536620151"/>
                  </a:ext>
                </a:extLst>
              </a:tr>
              <a:tr h="165510">
                <a:tc>
                  <a:txBody>
                    <a:bodyPr/>
                    <a:lstStyle/>
                    <a:p>
                      <a:pPr algn="ctr" fontAlgn="b"/>
                      <a:r>
                        <a:rPr lang="de-DE" sz="1200" u="none" strike="noStrike" dirty="0">
                          <a:effectLst/>
                        </a:rPr>
                        <a:t>HS</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b="0" i="0" u="none" strike="noStrike" dirty="0">
                          <a:solidFill>
                            <a:srgbClr val="000000"/>
                          </a:solidFill>
                          <a:effectLst/>
                          <a:latin typeface="+mj-lt"/>
                        </a:rPr>
                        <a:t>16</a:t>
                      </a: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u="none" strike="noStrike" dirty="0">
                          <a:effectLst/>
                        </a:rPr>
                        <a:t>0</a:t>
                      </a:r>
                      <a:endParaRPr lang="de-DE" sz="1200" b="0" i="0" u="none" strike="noStrike" dirty="0">
                        <a:solidFill>
                          <a:srgbClr val="000000"/>
                        </a:solidFill>
                        <a:effectLst/>
                        <a:latin typeface="+mj-lt"/>
                      </a:endParaRPr>
                    </a:p>
                  </a:txBody>
                  <a:tcPr marL="6350" marR="6350" marT="6350" marB="0" anchor="b"/>
                </a:tc>
                <a:tc>
                  <a:txBody>
                    <a:bodyPr/>
                    <a:lstStyle/>
                    <a:p>
                      <a:pPr algn="ctr" fontAlgn="b"/>
                      <a:r>
                        <a:rPr lang="de-DE" sz="1200" b="0" i="0" u="none" strike="noStrike" dirty="0">
                          <a:solidFill>
                            <a:srgbClr val="000000"/>
                          </a:solidFill>
                          <a:effectLst/>
                          <a:latin typeface="+mj-lt"/>
                        </a:rPr>
                        <a:t>1</a:t>
                      </a:r>
                    </a:p>
                  </a:txBody>
                  <a:tcPr marL="6350" marR="6350" marT="6350" marB="0" anchor="b"/>
                </a:tc>
                <a:tc>
                  <a:txBody>
                    <a:bodyPr/>
                    <a:lstStyle/>
                    <a:p>
                      <a:pPr algn="ctr" fontAlgn="b"/>
                      <a:r>
                        <a:rPr lang="de-DE" sz="1200" u="none" strike="noStrike" dirty="0">
                          <a:effectLst/>
                        </a:rPr>
                        <a:t>0</a:t>
                      </a:r>
                      <a:endParaRPr lang="de-DE" sz="1200" b="0" i="0" u="none" strike="noStrike" dirty="0">
                        <a:solidFill>
                          <a:srgbClr val="000000"/>
                        </a:solidFill>
                        <a:effectLst/>
                        <a:latin typeface="+mj-lt"/>
                      </a:endParaRPr>
                    </a:p>
                  </a:txBody>
                  <a:tcPr marL="6350" marR="6350" marT="6350" marB="0" anchor="b"/>
                </a:tc>
                <a:tc>
                  <a:txBody>
                    <a:bodyPr/>
                    <a:lstStyle/>
                    <a:p>
                      <a:pPr algn="ctr" fontAlgn="b"/>
                      <a:r>
                        <a:rPr lang="de-DE" sz="1200" u="none" strike="noStrike">
                          <a:effectLst/>
                        </a:rPr>
                        <a:t>0</a:t>
                      </a:r>
                      <a:endParaRPr lang="de-DE" sz="1200" b="0" i="0" u="none" strike="noStrike">
                        <a:solidFill>
                          <a:srgbClr val="000000"/>
                        </a:solidFill>
                        <a:effectLst/>
                        <a:latin typeface="+mj-lt"/>
                      </a:endParaRPr>
                    </a:p>
                  </a:txBody>
                  <a:tcPr marL="6350" marR="6350" marT="6350" marB="0" anchor="b"/>
                </a:tc>
                <a:extLst>
                  <a:ext uri="{0D108BD9-81ED-4DB2-BD59-A6C34878D82A}">
                    <a16:rowId xmlns:a16="http://schemas.microsoft.com/office/drawing/2014/main" val="2786006920"/>
                  </a:ext>
                </a:extLst>
              </a:tr>
              <a:tr h="165510">
                <a:tc>
                  <a:txBody>
                    <a:bodyPr/>
                    <a:lstStyle/>
                    <a:p>
                      <a:pPr algn="ctr" fontAlgn="b"/>
                      <a:r>
                        <a:rPr lang="de-DE" sz="1200" u="none" strike="noStrike" dirty="0">
                          <a:effectLst/>
                        </a:rPr>
                        <a:t>TB</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b="0" i="0" u="none" strike="noStrike" dirty="0">
                          <a:solidFill>
                            <a:srgbClr val="000000"/>
                          </a:solidFill>
                          <a:effectLst/>
                          <a:latin typeface="+mj-lt"/>
                        </a:rPr>
                        <a:t>4</a:t>
                      </a: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b="0" i="0" u="none" strike="noStrike" dirty="0">
                          <a:solidFill>
                            <a:srgbClr val="000000"/>
                          </a:solidFill>
                          <a:effectLst/>
                          <a:latin typeface="+mj-lt"/>
                        </a:rPr>
                        <a:t>1</a:t>
                      </a: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b="0" i="0" u="none" strike="noStrike" dirty="0">
                          <a:solidFill>
                            <a:srgbClr val="000000"/>
                          </a:solidFill>
                          <a:effectLst/>
                          <a:latin typeface="+mj-lt"/>
                        </a:rPr>
                        <a:t>1</a:t>
                      </a:r>
                    </a:p>
                  </a:txBody>
                  <a:tcPr marL="6350" marR="6350" marT="6350" marB="0" anchor="b"/>
                </a:tc>
                <a:tc>
                  <a:txBody>
                    <a:bodyPr/>
                    <a:lstStyle/>
                    <a:p>
                      <a:pPr algn="ctr" fontAlgn="b"/>
                      <a:r>
                        <a:rPr lang="de-DE" sz="1200" u="none" strike="noStrike" dirty="0">
                          <a:effectLst/>
                        </a:rPr>
                        <a:t>0</a:t>
                      </a:r>
                      <a:endParaRPr lang="de-DE" sz="1200" b="0" i="0" u="none" strike="noStrike" dirty="0">
                        <a:solidFill>
                          <a:srgbClr val="000000"/>
                        </a:solidFill>
                        <a:effectLst/>
                        <a:latin typeface="+mj-lt"/>
                      </a:endParaRPr>
                    </a:p>
                  </a:txBody>
                  <a:tcPr marL="6350" marR="6350" marT="6350" marB="0" anchor="b"/>
                </a:tc>
                <a:extLst>
                  <a:ext uri="{0D108BD9-81ED-4DB2-BD59-A6C34878D82A}">
                    <a16:rowId xmlns:a16="http://schemas.microsoft.com/office/drawing/2014/main" val="479567272"/>
                  </a:ext>
                </a:extLst>
              </a:tr>
              <a:tr h="165510">
                <a:tc>
                  <a:txBody>
                    <a:bodyPr/>
                    <a:lstStyle/>
                    <a:p>
                      <a:pPr algn="ctr" fontAlgn="b"/>
                      <a:r>
                        <a:rPr lang="de-DE" sz="1200" b="0" i="0" u="none" strike="noStrike" dirty="0">
                          <a:solidFill>
                            <a:srgbClr val="000000"/>
                          </a:solidFill>
                          <a:effectLst/>
                          <a:latin typeface="+mj-lt"/>
                        </a:rPr>
                        <a:t>FS</a:t>
                      </a:r>
                    </a:p>
                  </a:txBody>
                  <a:tcPr marL="6350" marR="6350" marT="6350" marB="0" anchor="b">
                    <a:solidFill>
                      <a:schemeClr val="accent1"/>
                    </a:solidFill>
                  </a:tcPr>
                </a:tc>
                <a:tc>
                  <a:txBody>
                    <a:bodyPr/>
                    <a:lstStyle/>
                    <a:p>
                      <a:pPr algn="ctr" fontAlgn="b"/>
                      <a:r>
                        <a:rPr lang="de-DE" sz="1200" b="0" i="0" u="none" strike="noStrike" dirty="0">
                          <a:solidFill>
                            <a:srgbClr val="000000"/>
                          </a:solidFill>
                          <a:effectLst/>
                          <a:latin typeface="+mj-lt"/>
                        </a:rPr>
                        <a:t>4</a:t>
                      </a:r>
                    </a:p>
                  </a:txBody>
                  <a:tcPr marL="6350" marR="6350" marT="6350" marB="0" anchor="b"/>
                </a:tc>
                <a:tc>
                  <a:txBody>
                    <a:bodyPr/>
                    <a:lstStyle/>
                    <a:p>
                      <a:pPr algn="ctr" fontAlgn="b"/>
                      <a:r>
                        <a:rPr lang="de-DE" sz="1200" u="none" strike="noStrike" dirty="0">
                          <a:effectLst/>
                        </a:rPr>
                        <a:t>0</a:t>
                      </a:r>
                      <a:endParaRPr lang="de-DE" sz="1200" b="0" i="0" u="none" strike="noStrike" dirty="0">
                        <a:solidFill>
                          <a:srgbClr val="000000"/>
                        </a:solidFill>
                        <a:effectLst/>
                        <a:latin typeface="+mj-lt"/>
                      </a:endParaRPr>
                    </a:p>
                  </a:txBody>
                  <a:tcPr marL="6350" marR="6350" marT="6350" marB="0" anchor="b"/>
                </a:tc>
                <a:tc>
                  <a:txBody>
                    <a:bodyPr/>
                    <a:lstStyle/>
                    <a:p>
                      <a:pPr algn="ctr" fontAlgn="b"/>
                      <a:r>
                        <a:rPr lang="de-DE" sz="1200" b="0" i="0" u="none" strike="noStrike" dirty="0">
                          <a:solidFill>
                            <a:srgbClr val="000000"/>
                          </a:solidFill>
                          <a:effectLst/>
                          <a:latin typeface="+mj-lt"/>
                        </a:rPr>
                        <a:t>1</a:t>
                      </a: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b="0" i="0" u="none" strike="noStrike" dirty="0">
                          <a:solidFill>
                            <a:srgbClr val="000000"/>
                          </a:solidFill>
                          <a:effectLst/>
                          <a:latin typeface="+mj-lt"/>
                        </a:rPr>
                        <a:t>0</a:t>
                      </a:r>
                    </a:p>
                  </a:txBody>
                  <a:tcPr marL="6350" marR="6350" marT="6350" marB="0" anchor="b"/>
                </a:tc>
                <a:tc>
                  <a:txBody>
                    <a:bodyPr/>
                    <a:lstStyle/>
                    <a:p>
                      <a:pPr algn="ctr" fontAlgn="b"/>
                      <a:r>
                        <a:rPr lang="de-DE" sz="1200" b="0" i="0" u="none" strike="noStrike" dirty="0">
                          <a:solidFill>
                            <a:srgbClr val="000000"/>
                          </a:solidFill>
                          <a:effectLst/>
                          <a:latin typeface="+mj-lt"/>
                        </a:rPr>
                        <a:t>1</a:t>
                      </a:r>
                    </a:p>
                  </a:txBody>
                  <a:tcPr marL="6350" marR="6350" marT="6350" marB="0" anchor="b"/>
                </a:tc>
                <a:extLst>
                  <a:ext uri="{0D108BD9-81ED-4DB2-BD59-A6C34878D82A}">
                    <a16:rowId xmlns:a16="http://schemas.microsoft.com/office/drawing/2014/main" val="2215394512"/>
                  </a:ext>
                </a:extLst>
              </a:tr>
            </a:tbl>
          </a:graphicData>
        </a:graphic>
      </p:graphicFrame>
      <p:sp>
        <p:nvSpPr>
          <p:cNvPr id="105" name="Textfeld 104">
            <a:extLst>
              <a:ext uri="{FF2B5EF4-FFF2-40B4-BE49-F238E27FC236}">
                <a16:creationId xmlns:a16="http://schemas.microsoft.com/office/drawing/2014/main" id="{C196842B-EBD2-425B-A719-1941AFB6EB39}"/>
              </a:ext>
            </a:extLst>
          </p:cNvPr>
          <p:cNvSpPr txBox="1"/>
          <p:nvPr/>
        </p:nvSpPr>
        <p:spPr>
          <a:xfrm>
            <a:off x="5167377" y="5455802"/>
            <a:ext cx="288862" cy="307777"/>
          </a:xfrm>
          <a:prstGeom prst="rect">
            <a:avLst/>
          </a:prstGeom>
          <a:noFill/>
        </p:spPr>
        <p:txBody>
          <a:bodyPr wrap="none" rtlCol="0">
            <a:spAutoFit/>
          </a:bodyPr>
          <a:lstStyle/>
          <a:p>
            <a:r>
              <a:rPr lang="de-DE" sz="1400" dirty="0"/>
              <a:t>+</a:t>
            </a:r>
          </a:p>
        </p:txBody>
      </p:sp>
      <p:sp>
        <p:nvSpPr>
          <p:cNvPr id="106" name="Textfeld 105">
            <a:extLst>
              <a:ext uri="{FF2B5EF4-FFF2-40B4-BE49-F238E27FC236}">
                <a16:creationId xmlns:a16="http://schemas.microsoft.com/office/drawing/2014/main" id="{476A2D10-156B-4D2D-A4CC-4296DCAE9A88}"/>
              </a:ext>
            </a:extLst>
          </p:cNvPr>
          <p:cNvSpPr txBox="1"/>
          <p:nvPr/>
        </p:nvSpPr>
        <p:spPr>
          <a:xfrm>
            <a:off x="7438469" y="5431839"/>
            <a:ext cx="288862" cy="307777"/>
          </a:xfrm>
          <a:prstGeom prst="rect">
            <a:avLst/>
          </a:prstGeom>
          <a:noFill/>
        </p:spPr>
        <p:txBody>
          <a:bodyPr wrap="none" rtlCol="0">
            <a:spAutoFit/>
          </a:bodyPr>
          <a:lstStyle/>
          <a:p>
            <a:r>
              <a:rPr lang="de-DE" sz="1400" dirty="0"/>
              <a:t>=</a:t>
            </a:r>
          </a:p>
        </p:txBody>
      </p:sp>
      <p:sp>
        <p:nvSpPr>
          <p:cNvPr id="107" name="Textfeld 106">
            <a:extLst>
              <a:ext uri="{FF2B5EF4-FFF2-40B4-BE49-F238E27FC236}">
                <a16:creationId xmlns:a16="http://schemas.microsoft.com/office/drawing/2014/main" id="{C5D9521D-4525-4472-B3CF-4C571DBA4380}"/>
              </a:ext>
            </a:extLst>
          </p:cNvPr>
          <p:cNvSpPr txBox="1"/>
          <p:nvPr/>
        </p:nvSpPr>
        <p:spPr>
          <a:xfrm>
            <a:off x="6328741" y="4731387"/>
            <a:ext cx="304892" cy="307777"/>
          </a:xfrm>
          <a:prstGeom prst="rect">
            <a:avLst/>
          </a:prstGeom>
          <a:noFill/>
        </p:spPr>
        <p:txBody>
          <a:bodyPr wrap="none" rtlCol="0">
            <a:spAutoFit/>
          </a:bodyPr>
          <a:lstStyle/>
          <a:p>
            <a:r>
              <a:rPr lang="de-DE" sz="1400" dirty="0"/>
              <a:t>E</a:t>
            </a:r>
          </a:p>
        </p:txBody>
      </p:sp>
      <p:sp>
        <p:nvSpPr>
          <p:cNvPr id="108" name="Textfeld 107">
            <a:extLst>
              <a:ext uri="{FF2B5EF4-FFF2-40B4-BE49-F238E27FC236}">
                <a16:creationId xmlns:a16="http://schemas.microsoft.com/office/drawing/2014/main" id="{64E6D566-E50E-47FE-BAC2-6BF7F25547E9}"/>
              </a:ext>
            </a:extLst>
          </p:cNvPr>
          <p:cNvSpPr txBox="1"/>
          <p:nvPr/>
        </p:nvSpPr>
        <p:spPr>
          <a:xfrm>
            <a:off x="4109442" y="3108028"/>
            <a:ext cx="314510" cy="307777"/>
          </a:xfrm>
          <a:prstGeom prst="rect">
            <a:avLst/>
          </a:prstGeom>
          <a:noFill/>
        </p:spPr>
        <p:txBody>
          <a:bodyPr wrap="none" rtlCol="0">
            <a:spAutoFit/>
          </a:bodyPr>
          <a:lstStyle/>
          <a:p>
            <a:r>
              <a:rPr lang="de-DE" sz="1400" dirty="0"/>
              <a:t>D</a:t>
            </a:r>
          </a:p>
        </p:txBody>
      </p:sp>
      <p:sp>
        <p:nvSpPr>
          <p:cNvPr id="113" name="Textfeld 112">
            <a:extLst>
              <a:ext uri="{FF2B5EF4-FFF2-40B4-BE49-F238E27FC236}">
                <a16:creationId xmlns:a16="http://schemas.microsoft.com/office/drawing/2014/main" id="{C0F7AA8E-A6E6-4557-9C72-1ED16C0F0B96}"/>
              </a:ext>
            </a:extLst>
          </p:cNvPr>
          <p:cNvSpPr txBox="1"/>
          <p:nvPr/>
        </p:nvSpPr>
        <p:spPr>
          <a:xfrm>
            <a:off x="3702879" y="4734390"/>
            <a:ext cx="288862" cy="307777"/>
          </a:xfrm>
          <a:prstGeom prst="rect">
            <a:avLst/>
          </a:prstGeom>
          <a:noFill/>
        </p:spPr>
        <p:txBody>
          <a:bodyPr wrap="none" rtlCol="0">
            <a:spAutoFit/>
          </a:bodyPr>
          <a:lstStyle/>
          <a:p>
            <a:r>
              <a:rPr lang="de-DE" sz="1400" dirty="0"/>
              <a:t>=</a:t>
            </a:r>
          </a:p>
        </p:txBody>
      </p:sp>
      <p:graphicFrame>
        <p:nvGraphicFramePr>
          <p:cNvPr id="114" name="Inhaltsplatzhalter 14">
            <a:extLst>
              <a:ext uri="{FF2B5EF4-FFF2-40B4-BE49-F238E27FC236}">
                <a16:creationId xmlns:a16="http://schemas.microsoft.com/office/drawing/2014/main" id="{CF2A1164-E7AE-4CDA-838A-FF5DCED45F7C}"/>
              </a:ext>
            </a:extLst>
          </p:cNvPr>
          <p:cNvGraphicFramePr>
            <a:graphicFrameLocks/>
          </p:cNvGraphicFramePr>
          <p:nvPr>
            <p:extLst/>
          </p:nvPr>
        </p:nvGraphicFramePr>
        <p:xfrm>
          <a:off x="9993585" y="3404785"/>
          <a:ext cx="587116" cy="1324610"/>
        </p:xfrm>
        <a:graphic>
          <a:graphicData uri="http://schemas.openxmlformats.org/drawingml/2006/table">
            <a:tbl>
              <a:tblPr firstRow="1" bandRow="1">
                <a:tableStyleId>{5C22544A-7EE6-4342-B048-85BDC9FD1C3A}</a:tableStyleId>
              </a:tblPr>
              <a:tblGrid>
                <a:gridCol w="370926">
                  <a:extLst>
                    <a:ext uri="{9D8B030D-6E8A-4147-A177-3AD203B41FA5}">
                      <a16:colId xmlns:a16="http://schemas.microsoft.com/office/drawing/2014/main" val="3723880073"/>
                    </a:ext>
                  </a:extLst>
                </a:gridCol>
                <a:gridCol w="216190">
                  <a:extLst>
                    <a:ext uri="{9D8B030D-6E8A-4147-A177-3AD203B41FA5}">
                      <a16:colId xmlns:a16="http://schemas.microsoft.com/office/drawing/2014/main" val="3779886442"/>
                    </a:ext>
                  </a:extLst>
                </a:gridCol>
              </a:tblGrid>
              <a:tr h="165510">
                <a:tc>
                  <a:txBody>
                    <a:bodyPr/>
                    <a:lstStyle/>
                    <a:p>
                      <a:pPr algn="ctr" fontAlgn="b"/>
                      <a:endParaRPr lang="de-DE" sz="1000" b="0" kern="1200" dirty="0">
                        <a:solidFill>
                          <a:schemeClr val="tx1"/>
                        </a:solidFill>
                        <a:latin typeface="+mn-lt"/>
                        <a:ea typeface="+mn-ea"/>
                        <a:cs typeface="+mn-cs"/>
                      </a:endParaRPr>
                    </a:p>
                  </a:txBody>
                  <a:tcPr marL="6350" marR="6350" marT="6350" marB="0" anchor="b"/>
                </a:tc>
                <a:tc>
                  <a:txBody>
                    <a:bodyPr/>
                    <a:lstStyle/>
                    <a:p>
                      <a:pPr algn="ctr" fontAlgn="b"/>
                      <a:r>
                        <a:rPr lang="de-DE" sz="1200" b="0" i="0" u="none" strike="noStrike" dirty="0">
                          <a:solidFill>
                            <a:schemeClr val="tx1"/>
                          </a:solidFill>
                          <a:effectLst/>
                          <a:latin typeface="+mj-lt"/>
                        </a:rPr>
                        <a:t>PB</a:t>
                      </a:r>
                    </a:p>
                  </a:txBody>
                  <a:tcPr marL="6350" marR="6350" marT="6350" marB="0" anchor="b"/>
                </a:tc>
                <a:extLst>
                  <a:ext uri="{0D108BD9-81ED-4DB2-BD59-A6C34878D82A}">
                    <a16:rowId xmlns:a16="http://schemas.microsoft.com/office/drawing/2014/main" val="3033885391"/>
                  </a:ext>
                </a:extLst>
              </a:tr>
              <a:tr h="165510">
                <a:tc>
                  <a:txBody>
                    <a:bodyPr/>
                    <a:lstStyle/>
                    <a:p>
                      <a:pPr algn="ctr" fontAlgn="b"/>
                      <a:r>
                        <a:rPr lang="de-DE" sz="1200" u="none" strike="noStrike" dirty="0">
                          <a:effectLst/>
                        </a:rPr>
                        <a:t>T</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b="0" i="0" u="none" strike="noStrike" dirty="0">
                          <a:solidFill>
                            <a:srgbClr val="000000"/>
                          </a:solidFill>
                          <a:effectLst/>
                          <a:latin typeface="+mj-lt"/>
                        </a:rPr>
                        <a:t>5</a:t>
                      </a:r>
                    </a:p>
                  </a:txBody>
                  <a:tcPr marL="6350" marR="6350" marT="6350" marB="0" anchor="b"/>
                </a:tc>
                <a:extLst>
                  <a:ext uri="{0D108BD9-81ED-4DB2-BD59-A6C34878D82A}">
                    <a16:rowId xmlns:a16="http://schemas.microsoft.com/office/drawing/2014/main" val="1948217161"/>
                  </a:ext>
                </a:extLst>
              </a:tr>
              <a:tr h="165510">
                <a:tc>
                  <a:txBody>
                    <a:bodyPr/>
                    <a:lstStyle/>
                    <a:p>
                      <a:pPr algn="ctr" fontAlgn="b"/>
                      <a:r>
                        <a:rPr lang="de-DE" sz="1200" u="none" strike="noStrike" dirty="0">
                          <a:effectLst/>
                        </a:rPr>
                        <a:t>TP</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b="0" i="0" u="none" strike="noStrike" dirty="0">
                          <a:solidFill>
                            <a:srgbClr val="000000"/>
                          </a:solidFill>
                          <a:effectLst/>
                          <a:latin typeface="+mj-lt"/>
                        </a:rPr>
                        <a:t>2</a:t>
                      </a:r>
                    </a:p>
                  </a:txBody>
                  <a:tcPr marL="6350" marR="6350" marT="6350" marB="0" anchor="b"/>
                </a:tc>
                <a:extLst>
                  <a:ext uri="{0D108BD9-81ED-4DB2-BD59-A6C34878D82A}">
                    <a16:rowId xmlns:a16="http://schemas.microsoft.com/office/drawing/2014/main" val="1832283510"/>
                  </a:ext>
                </a:extLst>
              </a:tr>
              <a:tr h="165510">
                <a:tc>
                  <a:txBody>
                    <a:bodyPr/>
                    <a:lstStyle/>
                    <a:p>
                      <a:pPr algn="ctr" fontAlgn="b"/>
                      <a:r>
                        <a:rPr lang="de-DE" sz="1200" u="none" strike="noStrike" dirty="0">
                          <a:effectLst/>
                        </a:rPr>
                        <a:t>TBK</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b="0" i="0" u="none" strike="noStrike" dirty="0">
                          <a:solidFill>
                            <a:srgbClr val="000000"/>
                          </a:solidFill>
                          <a:effectLst/>
                          <a:latin typeface="+mj-lt"/>
                        </a:rPr>
                        <a:t>3</a:t>
                      </a:r>
                    </a:p>
                  </a:txBody>
                  <a:tcPr marL="6350" marR="6350" marT="6350" marB="0" anchor="b"/>
                </a:tc>
                <a:extLst>
                  <a:ext uri="{0D108BD9-81ED-4DB2-BD59-A6C34878D82A}">
                    <a16:rowId xmlns:a16="http://schemas.microsoft.com/office/drawing/2014/main" val="2536620151"/>
                  </a:ext>
                </a:extLst>
              </a:tr>
              <a:tr h="165510">
                <a:tc>
                  <a:txBody>
                    <a:bodyPr/>
                    <a:lstStyle/>
                    <a:p>
                      <a:pPr algn="ctr" fontAlgn="b"/>
                      <a:r>
                        <a:rPr lang="de-DE" sz="1200" u="none" strike="noStrike" dirty="0">
                          <a:effectLst/>
                        </a:rPr>
                        <a:t>HS</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b="0" i="0" u="none" strike="noStrike" dirty="0">
                          <a:solidFill>
                            <a:srgbClr val="000000"/>
                          </a:solidFill>
                          <a:effectLst/>
                          <a:latin typeface="+mj-lt"/>
                        </a:rPr>
                        <a:t>12</a:t>
                      </a:r>
                    </a:p>
                  </a:txBody>
                  <a:tcPr marL="6350" marR="6350" marT="6350" marB="0" anchor="b"/>
                </a:tc>
                <a:extLst>
                  <a:ext uri="{0D108BD9-81ED-4DB2-BD59-A6C34878D82A}">
                    <a16:rowId xmlns:a16="http://schemas.microsoft.com/office/drawing/2014/main" val="2786006920"/>
                  </a:ext>
                </a:extLst>
              </a:tr>
              <a:tr h="165510">
                <a:tc>
                  <a:txBody>
                    <a:bodyPr/>
                    <a:lstStyle/>
                    <a:p>
                      <a:pPr algn="ctr" fontAlgn="b"/>
                      <a:r>
                        <a:rPr lang="de-DE" sz="1200" u="none" strike="noStrike" dirty="0">
                          <a:effectLst/>
                        </a:rPr>
                        <a:t>TB</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u="none" strike="noStrike" dirty="0">
                          <a:effectLst/>
                        </a:rPr>
                        <a:t>0</a:t>
                      </a:r>
                      <a:endParaRPr lang="de-DE" sz="1200" b="0" i="0" u="none" strike="noStrike" dirty="0">
                        <a:solidFill>
                          <a:srgbClr val="000000"/>
                        </a:solidFill>
                        <a:effectLst/>
                        <a:latin typeface="+mj-lt"/>
                      </a:endParaRPr>
                    </a:p>
                  </a:txBody>
                  <a:tcPr marL="6350" marR="6350" marT="6350" marB="0" anchor="b"/>
                </a:tc>
                <a:extLst>
                  <a:ext uri="{0D108BD9-81ED-4DB2-BD59-A6C34878D82A}">
                    <a16:rowId xmlns:a16="http://schemas.microsoft.com/office/drawing/2014/main" val="479567272"/>
                  </a:ext>
                </a:extLst>
              </a:tr>
              <a:tr h="165510">
                <a:tc>
                  <a:txBody>
                    <a:bodyPr/>
                    <a:lstStyle/>
                    <a:p>
                      <a:pPr algn="ctr" fontAlgn="b"/>
                      <a:r>
                        <a:rPr lang="de-DE" sz="1200" b="0" i="0" u="none" strike="noStrike" dirty="0">
                          <a:solidFill>
                            <a:srgbClr val="000000"/>
                          </a:solidFill>
                          <a:effectLst/>
                          <a:latin typeface="+mj-lt"/>
                        </a:rPr>
                        <a:t>FS</a:t>
                      </a:r>
                    </a:p>
                  </a:txBody>
                  <a:tcPr marL="6350" marR="6350" marT="6350" marB="0" anchor="b">
                    <a:solidFill>
                      <a:schemeClr val="accent1"/>
                    </a:solidFill>
                  </a:tcPr>
                </a:tc>
                <a:tc>
                  <a:txBody>
                    <a:bodyPr/>
                    <a:lstStyle/>
                    <a:p>
                      <a:pPr algn="ctr" fontAlgn="b"/>
                      <a:r>
                        <a:rPr lang="de-DE" sz="1200" b="0" i="0" u="none" strike="noStrike" dirty="0">
                          <a:solidFill>
                            <a:srgbClr val="000000"/>
                          </a:solidFill>
                          <a:effectLst/>
                          <a:latin typeface="+mj-lt"/>
                        </a:rPr>
                        <a:t>7</a:t>
                      </a:r>
                    </a:p>
                  </a:txBody>
                  <a:tcPr marL="6350" marR="6350" marT="6350" marB="0" anchor="b"/>
                </a:tc>
                <a:extLst>
                  <a:ext uri="{0D108BD9-81ED-4DB2-BD59-A6C34878D82A}">
                    <a16:rowId xmlns:a16="http://schemas.microsoft.com/office/drawing/2014/main" val="2215394512"/>
                  </a:ext>
                </a:extLst>
              </a:tr>
            </a:tbl>
          </a:graphicData>
        </a:graphic>
      </p:graphicFrame>
      <p:graphicFrame>
        <p:nvGraphicFramePr>
          <p:cNvPr id="115" name="Inhaltsplatzhalter 14">
            <a:extLst>
              <a:ext uri="{FF2B5EF4-FFF2-40B4-BE49-F238E27FC236}">
                <a16:creationId xmlns:a16="http://schemas.microsoft.com/office/drawing/2014/main" id="{8C138C17-1D0C-4A50-85E8-65016E18EF1A}"/>
              </a:ext>
            </a:extLst>
          </p:cNvPr>
          <p:cNvGraphicFramePr>
            <a:graphicFrameLocks/>
          </p:cNvGraphicFramePr>
          <p:nvPr>
            <p:extLst/>
          </p:nvPr>
        </p:nvGraphicFramePr>
        <p:xfrm>
          <a:off x="9992877" y="4977003"/>
          <a:ext cx="587116" cy="1324610"/>
        </p:xfrm>
        <a:graphic>
          <a:graphicData uri="http://schemas.openxmlformats.org/drawingml/2006/table">
            <a:tbl>
              <a:tblPr firstRow="1" bandRow="1">
                <a:tableStyleId>{5C22544A-7EE6-4342-B048-85BDC9FD1C3A}</a:tableStyleId>
              </a:tblPr>
              <a:tblGrid>
                <a:gridCol w="370926">
                  <a:extLst>
                    <a:ext uri="{9D8B030D-6E8A-4147-A177-3AD203B41FA5}">
                      <a16:colId xmlns:a16="http://schemas.microsoft.com/office/drawing/2014/main" val="3723880073"/>
                    </a:ext>
                  </a:extLst>
                </a:gridCol>
                <a:gridCol w="216190">
                  <a:extLst>
                    <a:ext uri="{9D8B030D-6E8A-4147-A177-3AD203B41FA5}">
                      <a16:colId xmlns:a16="http://schemas.microsoft.com/office/drawing/2014/main" val="3779886442"/>
                    </a:ext>
                  </a:extLst>
                </a:gridCol>
              </a:tblGrid>
              <a:tr h="165510">
                <a:tc>
                  <a:txBody>
                    <a:bodyPr/>
                    <a:lstStyle/>
                    <a:p>
                      <a:pPr algn="ctr" fontAlgn="b"/>
                      <a:endParaRPr lang="de-DE" sz="1000" b="0" kern="1200" dirty="0">
                        <a:solidFill>
                          <a:schemeClr val="tx1"/>
                        </a:solidFill>
                        <a:latin typeface="+mn-lt"/>
                        <a:ea typeface="+mn-ea"/>
                        <a:cs typeface="+mn-cs"/>
                      </a:endParaRPr>
                    </a:p>
                  </a:txBody>
                  <a:tcPr marL="6350" marR="6350" marT="6350" marB="0" anchor="b"/>
                </a:tc>
                <a:tc>
                  <a:txBody>
                    <a:bodyPr/>
                    <a:lstStyle/>
                    <a:p>
                      <a:pPr algn="ctr" fontAlgn="b"/>
                      <a:r>
                        <a:rPr lang="de-DE" sz="1200" b="0" i="0" u="none" strike="noStrike" dirty="0">
                          <a:solidFill>
                            <a:schemeClr val="tx1"/>
                          </a:solidFill>
                          <a:effectLst/>
                          <a:latin typeface="+mj-lt"/>
                        </a:rPr>
                        <a:t>SB</a:t>
                      </a:r>
                    </a:p>
                  </a:txBody>
                  <a:tcPr marL="6350" marR="6350" marT="6350" marB="0" anchor="b"/>
                </a:tc>
                <a:extLst>
                  <a:ext uri="{0D108BD9-81ED-4DB2-BD59-A6C34878D82A}">
                    <a16:rowId xmlns:a16="http://schemas.microsoft.com/office/drawing/2014/main" val="3033885391"/>
                  </a:ext>
                </a:extLst>
              </a:tr>
              <a:tr h="165510">
                <a:tc>
                  <a:txBody>
                    <a:bodyPr/>
                    <a:lstStyle/>
                    <a:p>
                      <a:pPr algn="ctr" fontAlgn="b"/>
                      <a:r>
                        <a:rPr lang="de-DE" sz="1200" u="none" strike="noStrike" dirty="0">
                          <a:effectLst/>
                        </a:rPr>
                        <a:t>T</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b="0" i="0" u="none" strike="noStrike" dirty="0">
                          <a:solidFill>
                            <a:srgbClr val="000000"/>
                          </a:solidFill>
                          <a:effectLst/>
                          <a:latin typeface="+mj-lt"/>
                        </a:rPr>
                        <a:t>5</a:t>
                      </a:r>
                    </a:p>
                  </a:txBody>
                  <a:tcPr marL="6350" marR="6350" marT="6350" marB="0" anchor="b"/>
                </a:tc>
                <a:extLst>
                  <a:ext uri="{0D108BD9-81ED-4DB2-BD59-A6C34878D82A}">
                    <a16:rowId xmlns:a16="http://schemas.microsoft.com/office/drawing/2014/main" val="1948217161"/>
                  </a:ext>
                </a:extLst>
              </a:tr>
              <a:tr h="165510">
                <a:tc>
                  <a:txBody>
                    <a:bodyPr/>
                    <a:lstStyle/>
                    <a:p>
                      <a:pPr algn="ctr" fontAlgn="b"/>
                      <a:r>
                        <a:rPr lang="de-DE" sz="1200" u="none" strike="noStrike" dirty="0">
                          <a:effectLst/>
                        </a:rPr>
                        <a:t>TP</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b="0" i="0" u="none" strike="noStrike" dirty="0">
                          <a:solidFill>
                            <a:srgbClr val="000000"/>
                          </a:solidFill>
                          <a:effectLst/>
                          <a:latin typeface="+mj-lt"/>
                        </a:rPr>
                        <a:t>7</a:t>
                      </a:r>
                    </a:p>
                  </a:txBody>
                  <a:tcPr marL="6350" marR="6350" marT="6350" marB="0" anchor="b"/>
                </a:tc>
                <a:extLst>
                  <a:ext uri="{0D108BD9-81ED-4DB2-BD59-A6C34878D82A}">
                    <a16:rowId xmlns:a16="http://schemas.microsoft.com/office/drawing/2014/main" val="1832283510"/>
                  </a:ext>
                </a:extLst>
              </a:tr>
              <a:tr h="165510">
                <a:tc>
                  <a:txBody>
                    <a:bodyPr/>
                    <a:lstStyle/>
                    <a:p>
                      <a:pPr algn="ctr" fontAlgn="b"/>
                      <a:r>
                        <a:rPr lang="de-DE" sz="1200" u="none" strike="noStrike" dirty="0">
                          <a:effectLst/>
                        </a:rPr>
                        <a:t>TBK</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b="0" i="0" u="none" strike="noStrike" dirty="0">
                          <a:solidFill>
                            <a:srgbClr val="000000"/>
                          </a:solidFill>
                          <a:effectLst/>
                          <a:latin typeface="+mj-lt"/>
                        </a:rPr>
                        <a:t>23</a:t>
                      </a:r>
                    </a:p>
                  </a:txBody>
                  <a:tcPr marL="6350" marR="6350" marT="6350" marB="0" anchor="b"/>
                </a:tc>
                <a:extLst>
                  <a:ext uri="{0D108BD9-81ED-4DB2-BD59-A6C34878D82A}">
                    <a16:rowId xmlns:a16="http://schemas.microsoft.com/office/drawing/2014/main" val="2536620151"/>
                  </a:ext>
                </a:extLst>
              </a:tr>
              <a:tr h="165510">
                <a:tc>
                  <a:txBody>
                    <a:bodyPr/>
                    <a:lstStyle/>
                    <a:p>
                      <a:pPr algn="ctr" fontAlgn="b"/>
                      <a:r>
                        <a:rPr lang="de-DE" sz="1200" u="none" strike="noStrike" dirty="0">
                          <a:effectLst/>
                        </a:rPr>
                        <a:t>HS</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b="0" i="0" u="none" strike="noStrike" dirty="0">
                          <a:solidFill>
                            <a:srgbClr val="000000"/>
                          </a:solidFill>
                          <a:effectLst/>
                          <a:latin typeface="+mj-lt"/>
                        </a:rPr>
                        <a:t>92</a:t>
                      </a:r>
                    </a:p>
                  </a:txBody>
                  <a:tcPr marL="6350" marR="6350" marT="6350" marB="0" anchor="b"/>
                </a:tc>
                <a:extLst>
                  <a:ext uri="{0D108BD9-81ED-4DB2-BD59-A6C34878D82A}">
                    <a16:rowId xmlns:a16="http://schemas.microsoft.com/office/drawing/2014/main" val="2786006920"/>
                  </a:ext>
                </a:extLst>
              </a:tr>
              <a:tr h="165510">
                <a:tc>
                  <a:txBody>
                    <a:bodyPr/>
                    <a:lstStyle/>
                    <a:p>
                      <a:pPr algn="ctr" fontAlgn="b"/>
                      <a:r>
                        <a:rPr lang="de-DE" sz="1200" u="none" strike="noStrike" dirty="0">
                          <a:effectLst/>
                        </a:rPr>
                        <a:t>TB</a:t>
                      </a:r>
                      <a:endParaRPr lang="de-DE" sz="1200" b="0" i="0" u="none" strike="noStrike" dirty="0">
                        <a:solidFill>
                          <a:srgbClr val="000000"/>
                        </a:solidFill>
                        <a:effectLst/>
                        <a:latin typeface="+mj-lt"/>
                      </a:endParaRPr>
                    </a:p>
                  </a:txBody>
                  <a:tcPr marL="6350" marR="6350" marT="6350" marB="0" anchor="b">
                    <a:solidFill>
                      <a:schemeClr val="accent1"/>
                    </a:solidFill>
                  </a:tcPr>
                </a:tc>
                <a:tc>
                  <a:txBody>
                    <a:bodyPr/>
                    <a:lstStyle/>
                    <a:p>
                      <a:pPr algn="ctr" fontAlgn="b"/>
                      <a:r>
                        <a:rPr lang="de-DE" sz="1200" b="0" i="0" u="none" strike="noStrike" dirty="0">
                          <a:solidFill>
                            <a:srgbClr val="000000"/>
                          </a:solidFill>
                          <a:effectLst/>
                          <a:latin typeface="+mj-lt"/>
                        </a:rPr>
                        <a:t>23</a:t>
                      </a:r>
                    </a:p>
                  </a:txBody>
                  <a:tcPr marL="6350" marR="6350" marT="6350" marB="0" anchor="b"/>
                </a:tc>
                <a:extLst>
                  <a:ext uri="{0D108BD9-81ED-4DB2-BD59-A6C34878D82A}">
                    <a16:rowId xmlns:a16="http://schemas.microsoft.com/office/drawing/2014/main" val="479567272"/>
                  </a:ext>
                </a:extLst>
              </a:tr>
              <a:tr h="165510">
                <a:tc>
                  <a:txBody>
                    <a:bodyPr/>
                    <a:lstStyle/>
                    <a:p>
                      <a:pPr algn="ctr" fontAlgn="b"/>
                      <a:r>
                        <a:rPr lang="de-DE" sz="1200" b="0" i="0" u="none" strike="noStrike" dirty="0">
                          <a:solidFill>
                            <a:srgbClr val="000000"/>
                          </a:solidFill>
                          <a:effectLst/>
                          <a:latin typeface="+mj-lt"/>
                        </a:rPr>
                        <a:t>FS</a:t>
                      </a:r>
                    </a:p>
                  </a:txBody>
                  <a:tcPr marL="6350" marR="6350" marT="6350" marB="0" anchor="b">
                    <a:solidFill>
                      <a:schemeClr val="accent1"/>
                    </a:solidFill>
                  </a:tcPr>
                </a:tc>
                <a:tc>
                  <a:txBody>
                    <a:bodyPr/>
                    <a:lstStyle/>
                    <a:p>
                      <a:pPr algn="ctr" fontAlgn="b"/>
                      <a:r>
                        <a:rPr lang="de-DE" sz="1200" b="0" i="0" u="none" strike="noStrike" dirty="0">
                          <a:solidFill>
                            <a:srgbClr val="000000"/>
                          </a:solidFill>
                          <a:effectLst/>
                          <a:latin typeface="+mj-lt"/>
                        </a:rPr>
                        <a:t>30</a:t>
                      </a:r>
                    </a:p>
                  </a:txBody>
                  <a:tcPr marL="6350" marR="6350" marT="6350" marB="0" anchor="b"/>
                </a:tc>
                <a:extLst>
                  <a:ext uri="{0D108BD9-81ED-4DB2-BD59-A6C34878D82A}">
                    <a16:rowId xmlns:a16="http://schemas.microsoft.com/office/drawing/2014/main" val="2215394512"/>
                  </a:ext>
                </a:extLst>
              </a:tr>
            </a:tbl>
          </a:graphicData>
        </a:graphic>
      </p:graphicFrame>
      <p:grpSp>
        <p:nvGrpSpPr>
          <p:cNvPr id="116" name="Gruppieren 115">
            <a:extLst>
              <a:ext uri="{FF2B5EF4-FFF2-40B4-BE49-F238E27FC236}">
                <a16:creationId xmlns:a16="http://schemas.microsoft.com/office/drawing/2014/main" id="{27583E90-0640-4171-B773-392995D13714}"/>
              </a:ext>
            </a:extLst>
          </p:cNvPr>
          <p:cNvGrpSpPr/>
          <p:nvPr/>
        </p:nvGrpSpPr>
        <p:grpSpPr>
          <a:xfrm>
            <a:off x="8672825" y="3877883"/>
            <a:ext cx="1330285" cy="853505"/>
            <a:chOff x="1966551" y="3951753"/>
            <a:chExt cx="1330285" cy="853505"/>
          </a:xfrm>
        </p:grpSpPr>
        <p:cxnSp>
          <p:nvCxnSpPr>
            <p:cNvPr id="117" name="Verbinder: gekrümmt 116">
              <a:extLst>
                <a:ext uri="{FF2B5EF4-FFF2-40B4-BE49-F238E27FC236}">
                  <a16:creationId xmlns:a16="http://schemas.microsoft.com/office/drawing/2014/main" id="{3B652EF8-0538-4782-A888-0911E56E6142}"/>
                </a:ext>
              </a:extLst>
            </p:cNvPr>
            <p:cNvCxnSpPr>
              <a:cxnSpLocks/>
              <a:stCxn id="88" idx="0"/>
              <a:endCxn id="114" idx="1"/>
            </p:cNvCxnSpPr>
            <p:nvPr/>
          </p:nvCxnSpPr>
          <p:spPr bwMode="auto">
            <a:xfrm rot="5400000" flipH="1" flipV="1">
              <a:off x="2345644" y="3854066"/>
              <a:ext cx="664297" cy="1238087"/>
            </a:xfrm>
            <a:prstGeom prst="curvedConnector2">
              <a:avLst/>
            </a:prstGeom>
            <a:solidFill>
              <a:schemeClr val="accent1"/>
            </a:solidFill>
            <a:ln w="9525" cap="flat" cmpd="sng" algn="ctr">
              <a:solidFill>
                <a:schemeClr val="tx1"/>
              </a:solidFill>
              <a:prstDash val="solid"/>
              <a:round/>
              <a:headEnd type="none" w="med" len="med"/>
              <a:tailEnd type="triangle"/>
            </a:ln>
            <a:effectLst/>
          </p:spPr>
        </p:cxnSp>
        <p:sp>
          <p:nvSpPr>
            <p:cNvPr id="118" name="Textfeld 117">
              <a:extLst>
                <a:ext uri="{FF2B5EF4-FFF2-40B4-BE49-F238E27FC236}">
                  <a16:creationId xmlns:a16="http://schemas.microsoft.com/office/drawing/2014/main" id="{1867DF35-C5A6-4A3D-94F7-A5FE7269FBE8}"/>
                </a:ext>
              </a:extLst>
            </p:cNvPr>
            <p:cNvSpPr txBox="1"/>
            <p:nvPr/>
          </p:nvSpPr>
          <p:spPr>
            <a:xfrm>
              <a:off x="1966551" y="3951753"/>
              <a:ext cx="284052" cy="400110"/>
            </a:xfrm>
            <a:prstGeom prst="rect">
              <a:avLst/>
            </a:prstGeom>
            <a:noFill/>
          </p:spPr>
          <p:txBody>
            <a:bodyPr wrap="none" rtlCol="0">
              <a:spAutoFit/>
            </a:bodyPr>
            <a:lstStyle/>
            <a:p>
              <a:r>
                <a:rPr lang="de-DE" sz="2000" b="1" dirty="0"/>
                <a:t>*</a:t>
              </a:r>
            </a:p>
          </p:txBody>
        </p:sp>
      </p:grpSp>
      <p:sp>
        <p:nvSpPr>
          <p:cNvPr id="122" name="Textfeld 121">
            <a:extLst>
              <a:ext uri="{FF2B5EF4-FFF2-40B4-BE49-F238E27FC236}">
                <a16:creationId xmlns:a16="http://schemas.microsoft.com/office/drawing/2014/main" id="{1D452998-8756-4B3A-9FD9-AC7B1FF4741D}"/>
              </a:ext>
            </a:extLst>
          </p:cNvPr>
          <p:cNvSpPr txBox="1"/>
          <p:nvPr/>
        </p:nvSpPr>
        <p:spPr>
          <a:xfrm>
            <a:off x="10095308" y="4729395"/>
            <a:ext cx="288862" cy="307777"/>
          </a:xfrm>
          <a:prstGeom prst="rect">
            <a:avLst/>
          </a:prstGeom>
          <a:noFill/>
        </p:spPr>
        <p:txBody>
          <a:bodyPr wrap="none" rtlCol="0">
            <a:spAutoFit/>
          </a:bodyPr>
          <a:lstStyle/>
          <a:p>
            <a:r>
              <a:rPr lang="de-DE" sz="1400" dirty="0"/>
              <a:t>=</a:t>
            </a:r>
          </a:p>
        </p:txBody>
      </p:sp>
      <p:sp>
        <p:nvSpPr>
          <p:cNvPr id="123" name="Textfeld 122">
            <a:extLst>
              <a:ext uri="{FF2B5EF4-FFF2-40B4-BE49-F238E27FC236}">
                <a16:creationId xmlns:a16="http://schemas.microsoft.com/office/drawing/2014/main" id="{A3B4AB85-A7F2-4674-9863-7976562F1543}"/>
              </a:ext>
            </a:extLst>
          </p:cNvPr>
          <p:cNvSpPr txBox="1"/>
          <p:nvPr/>
        </p:nvSpPr>
        <p:spPr>
          <a:xfrm>
            <a:off x="10823935" y="3864431"/>
            <a:ext cx="1218603" cy="307777"/>
          </a:xfrm>
          <a:prstGeom prst="rect">
            <a:avLst/>
          </a:prstGeom>
          <a:noFill/>
        </p:spPr>
        <p:txBody>
          <a:bodyPr wrap="none" rtlCol="0">
            <a:spAutoFit/>
          </a:bodyPr>
          <a:lstStyle/>
          <a:p>
            <a:r>
              <a:rPr lang="de-DE" sz="1400" dirty="0"/>
              <a:t>Primärbedarf</a:t>
            </a:r>
          </a:p>
        </p:txBody>
      </p:sp>
      <p:sp>
        <p:nvSpPr>
          <p:cNvPr id="125" name="Textfeld 124">
            <a:extLst>
              <a:ext uri="{FF2B5EF4-FFF2-40B4-BE49-F238E27FC236}">
                <a16:creationId xmlns:a16="http://schemas.microsoft.com/office/drawing/2014/main" id="{1311BFCE-777D-4AA1-A8E8-5214223E8E50}"/>
              </a:ext>
            </a:extLst>
          </p:cNvPr>
          <p:cNvSpPr txBox="1"/>
          <p:nvPr/>
        </p:nvSpPr>
        <p:spPr>
          <a:xfrm>
            <a:off x="10704511" y="5485419"/>
            <a:ext cx="1457450" cy="307777"/>
          </a:xfrm>
          <a:prstGeom prst="rect">
            <a:avLst/>
          </a:prstGeom>
          <a:noFill/>
        </p:spPr>
        <p:txBody>
          <a:bodyPr wrap="none" rtlCol="0">
            <a:spAutoFit/>
          </a:bodyPr>
          <a:lstStyle/>
          <a:p>
            <a:r>
              <a:rPr lang="de-DE" sz="1400" dirty="0"/>
              <a:t>Sekundärbedarf</a:t>
            </a:r>
          </a:p>
        </p:txBody>
      </p:sp>
      <p:sp>
        <p:nvSpPr>
          <p:cNvPr id="126" name="Textfeld 125">
            <a:extLst>
              <a:ext uri="{FF2B5EF4-FFF2-40B4-BE49-F238E27FC236}">
                <a16:creationId xmlns:a16="http://schemas.microsoft.com/office/drawing/2014/main" id="{A9795F99-D316-4782-A91D-BB71053971DA}"/>
              </a:ext>
            </a:extLst>
          </p:cNvPr>
          <p:cNvSpPr txBox="1"/>
          <p:nvPr/>
        </p:nvSpPr>
        <p:spPr>
          <a:xfrm>
            <a:off x="9424764" y="912303"/>
            <a:ext cx="1915909" cy="307777"/>
          </a:xfrm>
          <a:prstGeom prst="rect">
            <a:avLst/>
          </a:prstGeom>
          <a:noFill/>
        </p:spPr>
        <p:txBody>
          <a:bodyPr wrap="none" rtlCol="0">
            <a:spAutoFit/>
          </a:bodyPr>
          <a:lstStyle/>
          <a:p>
            <a:r>
              <a:rPr lang="de-DE" sz="1400" dirty="0"/>
              <a:t>Direktbedarfsmatrix D</a:t>
            </a:r>
          </a:p>
        </p:txBody>
      </p:sp>
      <p:sp>
        <p:nvSpPr>
          <p:cNvPr id="128" name="Textfeld 127">
            <a:extLst>
              <a:ext uri="{FF2B5EF4-FFF2-40B4-BE49-F238E27FC236}">
                <a16:creationId xmlns:a16="http://schemas.microsoft.com/office/drawing/2014/main" id="{94A757E6-0597-4214-8CAD-DC36D56952C7}"/>
              </a:ext>
            </a:extLst>
          </p:cNvPr>
          <p:cNvSpPr txBox="1"/>
          <p:nvPr/>
        </p:nvSpPr>
        <p:spPr>
          <a:xfrm>
            <a:off x="6567547" y="779946"/>
            <a:ext cx="1258678" cy="307777"/>
          </a:xfrm>
          <a:prstGeom prst="rect">
            <a:avLst/>
          </a:prstGeom>
          <a:noFill/>
        </p:spPr>
        <p:txBody>
          <a:bodyPr wrap="none" rtlCol="0">
            <a:spAutoFit/>
          </a:bodyPr>
          <a:lstStyle/>
          <a:p>
            <a:r>
              <a:rPr lang="de-DE" sz="1400" dirty="0" err="1"/>
              <a:t>Gozintograph</a:t>
            </a:r>
            <a:endParaRPr lang="de-DE" sz="1400" dirty="0"/>
          </a:p>
        </p:txBody>
      </p:sp>
      <p:sp>
        <p:nvSpPr>
          <p:cNvPr id="46" name="Rechteck 45">
            <a:extLst>
              <a:ext uri="{FF2B5EF4-FFF2-40B4-BE49-F238E27FC236}">
                <a16:creationId xmlns:a16="http://schemas.microsoft.com/office/drawing/2014/main" id="{5D9C8D4A-D5C7-4792-A5C7-7E9F97633998}"/>
              </a:ext>
            </a:extLst>
          </p:cNvPr>
          <p:cNvSpPr/>
          <p:nvPr/>
        </p:nvSpPr>
        <p:spPr bwMode="auto">
          <a:xfrm>
            <a:off x="576000" y="2359684"/>
            <a:ext cx="638070" cy="16930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67" name="Datumsplatzhalter 1">
            <a:extLst>
              <a:ext uri="{FF2B5EF4-FFF2-40B4-BE49-F238E27FC236}">
                <a16:creationId xmlns:a16="http://schemas.microsoft.com/office/drawing/2014/main" id="{CDE08685-8E5A-4F86-ADF3-F572BCE1C639}"/>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01.07.2022</a:t>
            </a:fld>
            <a:endParaRPr lang="de-DE" dirty="0"/>
          </a:p>
        </p:txBody>
      </p:sp>
    </p:spTree>
    <p:extLst>
      <p:ext uri="{BB962C8B-B14F-4D97-AF65-F5344CB8AC3E}">
        <p14:creationId xmlns:p14="http://schemas.microsoft.com/office/powerpoint/2010/main" val="171854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6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0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1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2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066" grpId="0" animBg="1"/>
      <p:bldP spid="59" grpId="0" animBg="1"/>
      <p:bldP spid="60" grpId="0" animBg="1"/>
      <p:bldP spid="35" grpId="0"/>
      <p:bldP spid="86" grpId="0"/>
      <p:bldP spid="88" grpId="0"/>
      <p:bldP spid="92" grpId="0"/>
      <p:bldP spid="105" grpId="0"/>
      <p:bldP spid="106" grpId="0"/>
      <p:bldP spid="107" grpId="0"/>
      <p:bldP spid="108" grpId="0"/>
      <p:bldP spid="113" grpId="0"/>
      <p:bldP spid="122" grpId="0"/>
      <p:bldP spid="123" grpId="0"/>
      <p:bldP spid="125" grpId="0"/>
      <p:bldP spid="126" grpId="0"/>
      <p:bldP spid="1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iagrammplatzhalter 3">
            <a:extLst>
              <a:ext uri="{FF2B5EF4-FFF2-40B4-BE49-F238E27FC236}">
                <a16:creationId xmlns:a16="http://schemas.microsoft.com/office/drawing/2014/main" id="{08780811-EA58-4674-A959-B1A73477AA2F}"/>
              </a:ext>
            </a:extLst>
          </p:cNvPr>
          <p:cNvPicPr>
            <a:picLocks noGrp="1" noChangeAspect="1"/>
          </p:cNvPicPr>
          <p:nvPr>
            <p:ph type="chart" idx="1"/>
          </p:nvPr>
        </p:nvPicPr>
        <p:blipFill>
          <a:blip r:embed="rId2"/>
          <a:stretch>
            <a:fillRect/>
          </a:stretch>
        </p:blipFill>
        <p:spPr>
          <a:xfrm>
            <a:off x="944307" y="1052513"/>
            <a:ext cx="10255762" cy="5256212"/>
          </a:xfrm>
          <a:prstGeom prst="rect">
            <a:avLst/>
          </a:prstGeom>
        </p:spPr>
      </p:pic>
      <p:sp>
        <p:nvSpPr>
          <p:cNvPr id="3" name="Titel 2">
            <a:extLst>
              <a:ext uri="{FF2B5EF4-FFF2-40B4-BE49-F238E27FC236}">
                <a16:creationId xmlns:a16="http://schemas.microsoft.com/office/drawing/2014/main" id="{203050F7-ED7A-4D9F-BCA2-53F3E2C957DF}"/>
              </a:ext>
            </a:extLst>
          </p:cNvPr>
          <p:cNvSpPr>
            <a:spLocks noGrp="1"/>
          </p:cNvSpPr>
          <p:nvPr>
            <p:ph type="title"/>
          </p:nvPr>
        </p:nvSpPr>
        <p:spPr/>
        <p:txBody>
          <a:bodyPr/>
          <a:lstStyle/>
          <a:p>
            <a:r>
              <a:rPr lang="de-DE" dirty="0"/>
              <a:t>4.4 Stücklistenauflösung (</a:t>
            </a:r>
            <a:r>
              <a:rPr lang="de-DE" dirty="0" err="1"/>
              <a:t>Gozintograph</a:t>
            </a:r>
            <a:r>
              <a:rPr lang="de-DE" dirty="0"/>
              <a:t>)</a:t>
            </a:r>
          </a:p>
        </p:txBody>
      </p:sp>
    </p:spTree>
    <p:extLst>
      <p:ext uri="{BB962C8B-B14F-4D97-AF65-F5344CB8AC3E}">
        <p14:creationId xmlns:p14="http://schemas.microsoft.com/office/powerpoint/2010/main" val="723779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iagrammplatzhalter 3">
            <a:extLst>
              <a:ext uri="{FF2B5EF4-FFF2-40B4-BE49-F238E27FC236}">
                <a16:creationId xmlns:a16="http://schemas.microsoft.com/office/drawing/2014/main" id="{7A7916FF-1000-4030-8BDD-AB1580DB214E}"/>
              </a:ext>
            </a:extLst>
          </p:cNvPr>
          <p:cNvPicPr>
            <a:picLocks noGrp="1" noChangeAspect="1"/>
          </p:cNvPicPr>
          <p:nvPr>
            <p:ph type="chart" idx="1"/>
          </p:nvPr>
        </p:nvPicPr>
        <p:blipFill>
          <a:blip r:embed="rId2"/>
          <a:stretch>
            <a:fillRect/>
          </a:stretch>
        </p:blipFill>
        <p:spPr>
          <a:xfrm>
            <a:off x="912618" y="1052513"/>
            <a:ext cx="10319140" cy="5256212"/>
          </a:xfrm>
          <a:prstGeom prst="rect">
            <a:avLst/>
          </a:prstGeom>
        </p:spPr>
      </p:pic>
      <p:sp>
        <p:nvSpPr>
          <p:cNvPr id="3" name="Titel 2">
            <a:extLst>
              <a:ext uri="{FF2B5EF4-FFF2-40B4-BE49-F238E27FC236}">
                <a16:creationId xmlns:a16="http://schemas.microsoft.com/office/drawing/2014/main" id="{C8E2EAE3-E4D7-4DDD-9052-85EC2E4FCE72}"/>
              </a:ext>
            </a:extLst>
          </p:cNvPr>
          <p:cNvSpPr>
            <a:spLocks noGrp="1"/>
          </p:cNvSpPr>
          <p:nvPr>
            <p:ph type="title"/>
          </p:nvPr>
        </p:nvSpPr>
        <p:spPr/>
        <p:txBody>
          <a:bodyPr/>
          <a:lstStyle/>
          <a:p>
            <a:r>
              <a:rPr lang="de-DE" dirty="0"/>
              <a:t>4.5 Terminierung mittels Netzplantechniken (MPM)</a:t>
            </a:r>
          </a:p>
        </p:txBody>
      </p:sp>
    </p:spTree>
    <p:extLst>
      <p:ext uri="{BB962C8B-B14F-4D97-AF65-F5344CB8AC3E}">
        <p14:creationId xmlns:p14="http://schemas.microsoft.com/office/powerpoint/2010/main" val="3650511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iagrammplatzhalter 3">
            <a:extLst>
              <a:ext uri="{FF2B5EF4-FFF2-40B4-BE49-F238E27FC236}">
                <a16:creationId xmlns:a16="http://schemas.microsoft.com/office/drawing/2014/main" id="{3052CF75-7924-4C0C-881E-A56C2D976404}"/>
              </a:ext>
            </a:extLst>
          </p:cNvPr>
          <p:cNvPicPr>
            <a:picLocks noGrp="1" noChangeAspect="1"/>
          </p:cNvPicPr>
          <p:nvPr>
            <p:ph type="chart" idx="1"/>
          </p:nvPr>
        </p:nvPicPr>
        <p:blipFill>
          <a:blip r:embed="rId2"/>
          <a:stretch>
            <a:fillRect/>
          </a:stretch>
        </p:blipFill>
        <p:spPr>
          <a:xfrm>
            <a:off x="928494" y="1052513"/>
            <a:ext cx="10287387" cy="5256212"/>
          </a:xfrm>
          <a:prstGeom prst="rect">
            <a:avLst/>
          </a:prstGeom>
        </p:spPr>
      </p:pic>
      <p:sp>
        <p:nvSpPr>
          <p:cNvPr id="3" name="Titel 2">
            <a:extLst>
              <a:ext uri="{FF2B5EF4-FFF2-40B4-BE49-F238E27FC236}">
                <a16:creationId xmlns:a16="http://schemas.microsoft.com/office/drawing/2014/main" id="{D98AE095-383B-485C-9C84-C103FAC33043}"/>
              </a:ext>
            </a:extLst>
          </p:cNvPr>
          <p:cNvSpPr>
            <a:spLocks noGrp="1"/>
          </p:cNvSpPr>
          <p:nvPr>
            <p:ph type="title"/>
          </p:nvPr>
        </p:nvSpPr>
        <p:spPr/>
        <p:txBody>
          <a:bodyPr/>
          <a:lstStyle/>
          <a:p>
            <a:r>
              <a:rPr lang="de-DE" dirty="0"/>
              <a:t>4.6 Terminierung mittels Gantt-Diagramm</a:t>
            </a:r>
          </a:p>
        </p:txBody>
      </p:sp>
    </p:spTree>
    <p:extLst>
      <p:ext uri="{BB962C8B-B14F-4D97-AF65-F5344CB8AC3E}">
        <p14:creationId xmlns:p14="http://schemas.microsoft.com/office/powerpoint/2010/main" val="4010106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iagrammplatzhalter 3">
            <a:extLst>
              <a:ext uri="{FF2B5EF4-FFF2-40B4-BE49-F238E27FC236}">
                <a16:creationId xmlns:a16="http://schemas.microsoft.com/office/drawing/2014/main" id="{73699B71-17A3-44E6-8D44-81F65B0AF18D}"/>
              </a:ext>
            </a:extLst>
          </p:cNvPr>
          <p:cNvPicPr>
            <a:picLocks noGrp="1" noChangeAspect="1"/>
          </p:cNvPicPr>
          <p:nvPr>
            <p:ph type="chart" idx="1"/>
          </p:nvPr>
        </p:nvPicPr>
        <p:blipFill>
          <a:blip r:embed="rId2"/>
          <a:stretch>
            <a:fillRect/>
          </a:stretch>
        </p:blipFill>
        <p:spPr>
          <a:xfrm>
            <a:off x="928494" y="1052513"/>
            <a:ext cx="10287387" cy="5256212"/>
          </a:xfrm>
          <a:prstGeom prst="rect">
            <a:avLst/>
          </a:prstGeom>
        </p:spPr>
      </p:pic>
      <p:sp>
        <p:nvSpPr>
          <p:cNvPr id="3" name="Titel 2">
            <a:extLst>
              <a:ext uri="{FF2B5EF4-FFF2-40B4-BE49-F238E27FC236}">
                <a16:creationId xmlns:a16="http://schemas.microsoft.com/office/drawing/2014/main" id="{48B3D048-2B1B-4AF3-B8AF-7C6BE31B11D0}"/>
              </a:ext>
            </a:extLst>
          </p:cNvPr>
          <p:cNvSpPr>
            <a:spLocks noGrp="1"/>
          </p:cNvSpPr>
          <p:nvPr>
            <p:ph type="title"/>
          </p:nvPr>
        </p:nvSpPr>
        <p:spPr/>
        <p:txBody>
          <a:bodyPr/>
          <a:lstStyle/>
          <a:p>
            <a:r>
              <a:rPr lang="de-DE" dirty="0"/>
              <a:t>4.7 </a:t>
            </a:r>
            <a:r>
              <a:rPr lang="de-DE" dirty="0" err="1"/>
              <a:t>Shortest</a:t>
            </a:r>
            <a:r>
              <a:rPr lang="de-DE" dirty="0"/>
              <a:t>-Path-Algorithmen (Dijkstra)</a:t>
            </a:r>
          </a:p>
        </p:txBody>
      </p:sp>
    </p:spTree>
    <p:extLst>
      <p:ext uri="{BB962C8B-B14F-4D97-AF65-F5344CB8AC3E}">
        <p14:creationId xmlns:p14="http://schemas.microsoft.com/office/powerpoint/2010/main" val="1417409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BD5D6A5-B792-48C1-8136-6DBC113BCB72}"/>
              </a:ext>
            </a:extLst>
          </p:cNvPr>
          <p:cNvSpPr>
            <a:spLocks noGrp="1"/>
          </p:cNvSpPr>
          <p:nvPr>
            <p:ph idx="1"/>
          </p:nvPr>
        </p:nvSpPr>
        <p:spPr>
          <a:xfrm>
            <a:off x="576000" y="1052736"/>
            <a:ext cx="11208632" cy="5256584"/>
          </a:xfrm>
        </p:spPr>
        <p:txBody>
          <a:bodyPr/>
          <a:lstStyle/>
          <a:p>
            <a:r>
              <a:rPr lang="de-DE" dirty="0"/>
              <a:t>4R</a:t>
            </a:r>
          </a:p>
          <a:p>
            <a:pPr lvl="1"/>
            <a:r>
              <a:rPr lang="de-DE" dirty="0" err="1"/>
              <a:t>Record</a:t>
            </a:r>
            <a:r>
              <a:rPr lang="de-DE" dirty="0"/>
              <a:t>: Aufzeichnung aller Interaktionen eines Studierenden mit der Aufgabe</a:t>
            </a:r>
          </a:p>
          <a:p>
            <a:pPr lvl="1"/>
            <a:r>
              <a:rPr lang="de-DE" dirty="0"/>
              <a:t>Redirect: Weiterleitung der Aufzeichnung an Kommilitonen oder Lehrende</a:t>
            </a:r>
          </a:p>
          <a:p>
            <a:pPr lvl="1"/>
            <a:r>
              <a:rPr lang="de-DE" dirty="0"/>
              <a:t>Replay: Wiedergabe der Aufzeichnung um den Lösungsversuch nachzuvollziehen</a:t>
            </a:r>
          </a:p>
          <a:p>
            <a:pPr lvl="1"/>
            <a:r>
              <a:rPr lang="de-DE" dirty="0" err="1"/>
              <a:t>Resume</a:t>
            </a:r>
            <a:r>
              <a:rPr lang="de-DE" dirty="0"/>
              <a:t>: Fortführung des Lösungsversuchs an beliebiger Stelle</a:t>
            </a:r>
          </a:p>
          <a:p>
            <a:endParaRPr lang="de-DE" dirty="0"/>
          </a:p>
          <a:p>
            <a:r>
              <a:rPr lang="de-DE" dirty="0"/>
              <a:t>Für Studierende</a:t>
            </a:r>
          </a:p>
          <a:p>
            <a:pPr lvl="1"/>
            <a:r>
              <a:rPr lang="de-DE" dirty="0"/>
              <a:t>„Zwischenspeichern“ des Bearbeitungszustandes</a:t>
            </a:r>
          </a:p>
          <a:p>
            <a:pPr lvl="1"/>
            <a:r>
              <a:rPr lang="de-DE" dirty="0"/>
              <a:t>Asynchroner Austausch eines Lösungsversuchs mit Kommilitonen und Lehrpersonal</a:t>
            </a:r>
          </a:p>
          <a:p>
            <a:endParaRPr lang="de-DE" dirty="0"/>
          </a:p>
          <a:p>
            <a:r>
              <a:rPr lang="de-DE" dirty="0"/>
              <a:t>Für Lehrpersonal</a:t>
            </a:r>
          </a:p>
          <a:p>
            <a:pPr lvl="1"/>
            <a:r>
              <a:rPr lang="de-DE" dirty="0"/>
              <a:t>Aggregierte Auswertungen (anonymisiert)</a:t>
            </a:r>
          </a:p>
          <a:p>
            <a:pPr lvl="2"/>
            <a:r>
              <a:rPr lang="de-DE" dirty="0"/>
              <a:t>Erkennung von „Verklemmungen/Engpässen“</a:t>
            </a:r>
          </a:p>
          <a:p>
            <a:pPr lvl="2"/>
            <a:r>
              <a:rPr lang="de-DE" dirty="0"/>
              <a:t>Optimierung der Nutzeroberfläche und -pfade</a:t>
            </a:r>
          </a:p>
          <a:p>
            <a:pPr lvl="1"/>
            <a:r>
              <a:rPr lang="de-DE" dirty="0"/>
              <a:t>Integration in bestehende Lehrveranstaltungen mittels </a:t>
            </a:r>
            <a:r>
              <a:rPr lang="de-DE" dirty="0" err="1"/>
              <a:t>Blended</a:t>
            </a:r>
            <a:r>
              <a:rPr lang="de-DE" dirty="0"/>
              <a:t> Learning</a:t>
            </a:r>
          </a:p>
        </p:txBody>
      </p:sp>
      <p:pic>
        <p:nvPicPr>
          <p:cNvPr id="1028" name="Picture 4" descr="Process mapping | ARIS BPM Community">
            <a:extLst>
              <a:ext uri="{FF2B5EF4-FFF2-40B4-BE49-F238E27FC236}">
                <a16:creationId xmlns:a16="http://schemas.microsoft.com/office/drawing/2014/main" id="{16DCC284-DC6E-4C20-B496-218D36420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984" y="4509120"/>
            <a:ext cx="3525888" cy="989023"/>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a:extLst>
              <a:ext uri="{FF2B5EF4-FFF2-40B4-BE49-F238E27FC236}">
                <a16:creationId xmlns:a16="http://schemas.microsoft.com/office/drawing/2014/main" id="{B51F0EB4-A2BF-4204-AD63-60EF19F0DF89}"/>
              </a:ext>
            </a:extLst>
          </p:cNvPr>
          <p:cNvSpPr>
            <a:spLocks noGrp="1"/>
          </p:cNvSpPr>
          <p:nvPr>
            <p:ph type="title"/>
          </p:nvPr>
        </p:nvSpPr>
        <p:spPr/>
        <p:txBody>
          <a:bodyPr/>
          <a:lstStyle/>
          <a:p>
            <a:r>
              <a:rPr lang="de-DE" dirty="0"/>
              <a:t>4.7 4R-Prinzip</a:t>
            </a:r>
          </a:p>
        </p:txBody>
      </p:sp>
      <p:pic>
        <p:nvPicPr>
          <p:cNvPr id="1026" name="Picture 2" descr="What Is Website Heatmap? How Does It Work And How To Create One? | VWO">
            <a:extLst>
              <a:ext uri="{FF2B5EF4-FFF2-40B4-BE49-F238E27FC236}">
                <a16:creationId xmlns:a16="http://schemas.microsoft.com/office/drawing/2014/main" id="{7E60B430-A5EA-497C-A4DA-D6A9F87E3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8368" y="4149080"/>
            <a:ext cx="2592288" cy="1974197"/>
          </a:xfrm>
          <a:prstGeom prst="rect">
            <a:avLst/>
          </a:prstGeom>
          <a:noFill/>
          <a:extLst>
            <a:ext uri="{909E8E84-426E-40DD-AFC4-6F175D3DCCD1}">
              <a14:hiddenFill xmlns:a14="http://schemas.microsoft.com/office/drawing/2010/main">
                <a:solidFill>
                  <a:srgbClr val="FFFFFF"/>
                </a:solidFill>
              </a14:hiddenFill>
            </a:ext>
          </a:extLst>
        </p:spPr>
      </p:pic>
      <p:sp>
        <p:nvSpPr>
          <p:cNvPr id="6" name="Datumsplatzhalter 1">
            <a:extLst>
              <a:ext uri="{FF2B5EF4-FFF2-40B4-BE49-F238E27FC236}">
                <a16:creationId xmlns:a16="http://schemas.microsoft.com/office/drawing/2014/main" id="{D2B30DDA-9EA1-491E-BDF1-0DF5BAD667DE}"/>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01.07.2022</a:t>
            </a:fld>
            <a:endParaRPr lang="de-DE" dirty="0"/>
          </a:p>
        </p:txBody>
      </p:sp>
    </p:spTree>
    <p:extLst>
      <p:ext uri="{BB962C8B-B14F-4D97-AF65-F5344CB8AC3E}">
        <p14:creationId xmlns:p14="http://schemas.microsoft.com/office/powerpoint/2010/main" val="143175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AA52C903-7331-4280-8E5B-957A8C6FB402}"/>
              </a:ext>
            </a:extLst>
          </p:cNvPr>
          <p:cNvSpPr>
            <a:spLocks noGrp="1"/>
          </p:cNvSpPr>
          <p:nvPr>
            <p:ph idx="1"/>
          </p:nvPr>
        </p:nvSpPr>
        <p:spPr/>
        <p:txBody>
          <a:bodyPr/>
          <a:lstStyle/>
          <a:p>
            <a:pPr marL="457200" indent="-457200">
              <a:buFont typeface="+mj-lt"/>
              <a:buAutoNum type="arabicPeriod"/>
            </a:pPr>
            <a:r>
              <a:rPr lang="de-DE" sz="1600" b="1" dirty="0"/>
              <a:t>Vorstellung der Projektmitglieder</a:t>
            </a:r>
          </a:p>
          <a:p>
            <a:pPr marL="457200" indent="-457200">
              <a:buFont typeface="+mj-lt"/>
              <a:buAutoNum type="arabicPeriod"/>
            </a:pPr>
            <a:r>
              <a:rPr lang="de-DE" sz="1600" dirty="0"/>
              <a:t>Motivation zu OPALADIN</a:t>
            </a:r>
          </a:p>
          <a:p>
            <a:pPr marL="457200" indent="-457200">
              <a:buFont typeface="+mj-lt"/>
              <a:buAutoNum type="arabicPeriod"/>
            </a:pPr>
            <a:r>
              <a:rPr lang="de-DE" sz="1600" dirty="0"/>
              <a:t>Charakterisierung von ALADIN</a:t>
            </a:r>
          </a:p>
          <a:p>
            <a:pPr marL="457200" indent="-457200">
              <a:buFont typeface="+mj-lt"/>
              <a:buAutoNum type="arabicPeriod"/>
            </a:pPr>
            <a:r>
              <a:rPr lang="de-DE" sz="1600" dirty="0"/>
              <a:t>Funktionsumfang von ALADIN</a:t>
            </a:r>
          </a:p>
          <a:p>
            <a:pPr marL="457200" indent="-457200">
              <a:buFont typeface="+mj-lt"/>
              <a:buAutoNum type="arabicPeriod"/>
            </a:pPr>
            <a:r>
              <a:rPr lang="de-DE" sz="1600" dirty="0"/>
              <a:t>Aufbau und Ablaufstruktur von ALADIN?</a:t>
            </a:r>
          </a:p>
          <a:p>
            <a:pPr marL="457200" indent="-457200">
              <a:buFont typeface="+mj-lt"/>
              <a:buAutoNum type="arabicPeriod"/>
            </a:pPr>
            <a:r>
              <a:rPr lang="de-DE" sz="1600" dirty="0"/>
              <a:t>Anforderungen an OPALADIN</a:t>
            </a:r>
          </a:p>
          <a:p>
            <a:pPr marL="457200" indent="-457200">
              <a:buFont typeface="+mj-lt"/>
              <a:buAutoNum type="arabicPeriod"/>
            </a:pPr>
            <a:r>
              <a:rPr lang="de-DE" sz="1600" dirty="0"/>
              <a:t>Grobkonzept für OPALADIN</a:t>
            </a:r>
          </a:p>
          <a:p>
            <a:pPr marL="457200" indent="-457200">
              <a:buFont typeface="+mj-lt"/>
              <a:buAutoNum type="arabicPeriod"/>
            </a:pPr>
            <a:r>
              <a:rPr lang="de-DE" sz="1600" dirty="0"/>
              <a:t>Organisatorisches zu OPALADIN</a:t>
            </a:r>
          </a:p>
        </p:txBody>
      </p:sp>
      <p:sp>
        <p:nvSpPr>
          <p:cNvPr id="4" name="Titel 3">
            <a:extLst>
              <a:ext uri="{FF2B5EF4-FFF2-40B4-BE49-F238E27FC236}">
                <a16:creationId xmlns:a16="http://schemas.microsoft.com/office/drawing/2014/main" id="{41D558A8-ED8A-43BC-8CB9-55612D3D9C5D}"/>
              </a:ext>
            </a:extLst>
          </p:cNvPr>
          <p:cNvSpPr>
            <a:spLocks noGrp="1"/>
          </p:cNvSpPr>
          <p:nvPr>
            <p:ph type="title"/>
          </p:nvPr>
        </p:nvSpPr>
        <p:spPr/>
        <p:txBody>
          <a:bodyPr/>
          <a:lstStyle/>
          <a:p>
            <a:r>
              <a:rPr lang="de-DE" dirty="0"/>
              <a:t>Gliederung</a:t>
            </a:r>
          </a:p>
        </p:txBody>
      </p:sp>
    </p:spTree>
    <p:extLst>
      <p:ext uri="{BB962C8B-B14F-4D97-AF65-F5344CB8AC3E}">
        <p14:creationId xmlns:p14="http://schemas.microsoft.com/office/powerpoint/2010/main" val="1010245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AA52C903-7331-4280-8E5B-957A8C6FB402}"/>
              </a:ext>
            </a:extLst>
          </p:cNvPr>
          <p:cNvSpPr>
            <a:spLocks noGrp="1"/>
          </p:cNvSpPr>
          <p:nvPr>
            <p:ph idx="1"/>
          </p:nvPr>
        </p:nvSpPr>
        <p:spPr/>
        <p:txBody>
          <a:bodyPr/>
          <a:lstStyle/>
          <a:p>
            <a:pPr marL="457200" indent="-457200">
              <a:buFont typeface="+mj-lt"/>
              <a:buAutoNum type="arabicPeriod"/>
            </a:pPr>
            <a:r>
              <a:rPr lang="de-DE" sz="1600" dirty="0"/>
              <a:t>Vorstellung der Projektmitglieder</a:t>
            </a:r>
          </a:p>
          <a:p>
            <a:pPr marL="457200" indent="-457200">
              <a:buFont typeface="+mj-lt"/>
              <a:buAutoNum type="arabicPeriod"/>
            </a:pPr>
            <a:r>
              <a:rPr lang="de-DE" sz="1600" dirty="0"/>
              <a:t>Motivation zu OPALADIN</a:t>
            </a:r>
          </a:p>
          <a:p>
            <a:pPr marL="457200" indent="-457200">
              <a:buFont typeface="+mj-lt"/>
              <a:buAutoNum type="arabicPeriod"/>
            </a:pPr>
            <a:r>
              <a:rPr lang="de-DE" sz="1600" dirty="0"/>
              <a:t>Charakterisierung von ALADIN</a:t>
            </a:r>
          </a:p>
          <a:p>
            <a:pPr marL="457200" indent="-457200">
              <a:buFont typeface="+mj-lt"/>
              <a:buAutoNum type="arabicPeriod"/>
            </a:pPr>
            <a:r>
              <a:rPr lang="de-DE" sz="1600" dirty="0"/>
              <a:t>Funktionsumfang von ALADIN</a:t>
            </a:r>
          </a:p>
          <a:p>
            <a:pPr marL="457200" indent="-457200">
              <a:buFont typeface="+mj-lt"/>
              <a:buAutoNum type="arabicPeriod"/>
            </a:pPr>
            <a:r>
              <a:rPr lang="de-DE" sz="1600" b="1" dirty="0"/>
              <a:t>Aufbau und Ablaufstruktur von ALADIN?</a:t>
            </a:r>
          </a:p>
          <a:p>
            <a:pPr marL="457200" indent="-457200">
              <a:buFont typeface="+mj-lt"/>
              <a:buAutoNum type="arabicPeriod"/>
            </a:pPr>
            <a:r>
              <a:rPr lang="de-DE" sz="1600" dirty="0"/>
              <a:t>Anforderungen an OPALADIN</a:t>
            </a:r>
          </a:p>
          <a:p>
            <a:pPr marL="457200" indent="-457200">
              <a:buFont typeface="+mj-lt"/>
              <a:buAutoNum type="arabicPeriod"/>
            </a:pPr>
            <a:r>
              <a:rPr lang="de-DE" sz="1600" dirty="0"/>
              <a:t>Grobkonzept für OPALADIN</a:t>
            </a:r>
          </a:p>
          <a:p>
            <a:pPr marL="457200" indent="-457200">
              <a:buFont typeface="+mj-lt"/>
              <a:buAutoNum type="arabicPeriod"/>
            </a:pPr>
            <a:r>
              <a:rPr lang="de-DE" sz="1600" dirty="0"/>
              <a:t>Organisatorisches zu OPALADIN</a:t>
            </a:r>
          </a:p>
        </p:txBody>
      </p:sp>
      <p:sp>
        <p:nvSpPr>
          <p:cNvPr id="4" name="Titel 3">
            <a:extLst>
              <a:ext uri="{FF2B5EF4-FFF2-40B4-BE49-F238E27FC236}">
                <a16:creationId xmlns:a16="http://schemas.microsoft.com/office/drawing/2014/main" id="{41D558A8-ED8A-43BC-8CB9-55612D3D9C5D}"/>
              </a:ext>
            </a:extLst>
          </p:cNvPr>
          <p:cNvSpPr>
            <a:spLocks noGrp="1"/>
          </p:cNvSpPr>
          <p:nvPr>
            <p:ph type="title"/>
          </p:nvPr>
        </p:nvSpPr>
        <p:spPr/>
        <p:txBody>
          <a:bodyPr/>
          <a:lstStyle/>
          <a:p>
            <a:r>
              <a:rPr lang="de-DE" dirty="0"/>
              <a:t>Gliederung</a:t>
            </a:r>
          </a:p>
        </p:txBody>
      </p:sp>
    </p:spTree>
    <p:extLst>
      <p:ext uri="{BB962C8B-B14F-4D97-AF65-F5344CB8AC3E}">
        <p14:creationId xmlns:p14="http://schemas.microsoft.com/office/powerpoint/2010/main" val="3301333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6CF8DC8-7FD1-454E-8336-DD1F9B82D20B}"/>
              </a:ext>
            </a:extLst>
          </p:cNvPr>
          <p:cNvSpPr>
            <a:spLocks noGrp="1"/>
          </p:cNvSpPr>
          <p:nvPr>
            <p:ph type="title"/>
          </p:nvPr>
        </p:nvSpPr>
        <p:spPr/>
        <p:txBody>
          <a:bodyPr/>
          <a:lstStyle/>
          <a:p>
            <a:r>
              <a:rPr lang="de-DE" dirty="0"/>
              <a:t>5.1 Technischer Aufbau von ALADIN als Framework und der darin abgebildeten Aufgabentypen</a:t>
            </a:r>
          </a:p>
        </p:txBody>
      </p:sp>
      <p:grpSp>
        <p:nvGrpSpPr>
          <p:cNvPr id="4" name="Gruppieren 3">
            <a:extLst>
              <a:ext uri="{FF2B5EF4-FFF2-40B4-BE49-F238E27FC236}">
                <a16:creationId xmlns:a16="http://schemas.microsoft.com/office/drawing/2014/main" id="{F6544E28-B583-429A-AA00-E64555709DF8}"/>
              </a:ext>
            </a:extLst>
          </p:cNvPr>
          <p:cNvGrpSpPr/>
          <p:nvPr/>
        </p:nvGrpSpPr>
        <p:grpSpPr>
          <a:xfrm>
            <a:off x="744818" y="1150496"/>
            <a:ext cx="2160240" cy="2232248"/>
            <a:chOff x="2279576" y="2348880"/>
            <a:chExt cx="2160240" cy="2232248"/>
          </a:xfrm>
        </p:grpSpPr>
        <p:sp>
          <p:nvSpPr>
            <p:cNvPr id="5" name="Rechteck: abgerundete Ecken 4">
              <a:extLst>
                <a:ext uri="{FF2B5EF4-FFF2-40B4-BE49-F238E27FC236}">
                  <a16:creationId xmlns:a16="http://schemas.microsoft.com/office/drawing/2014/main" id="{FD804FB7-38C1-40A7-960A-B40FC5887AC3}"/>
                </a:ext>
              </a:extLst>
            </p:cNvPr>
            <p:cNvSpPr/>
            <p:nvPr/>
          </p:nvSpPr>
          <p:spPr bwMode="auto">
            <a:xfrm>
              <a:off x="2279576" y="2348880"/>
              <a:ext cx="2160240" cy="223224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400" b="0" i="0" u="none" strike="noStrike" cap="none" normalizeH="0" baseline="0" dirty="0">
                  <a:ln>
                    <a:noFill/>
                  </a:ln>
                  <a:solidFill>
                    <a:schemeClr val="tx1"/>
                  </a:solidFill>
                  <a:effectLst/>
                  <a:latin typeface="Arial" charset="0"/>
                </a:rPr>
                <a:t>Aufgabentyp</a:t>
              </a:r>
              <a:endParaRPr kumimoji="0" lang="de-DE" sz="2800" b="0" i="0" u="none" strike="noStrike" cap="none" normalizeH="0" baseline="0" dirty="0">
                <a:ln>
                  <a:noFill/>
                </a:ln>
                <a:solidFill>
                  <a:schemeClr val="tx1"/>
                </a:solidFill>
                <a:effectLst/>
                <a:latin typeface="Arial" charset="0"/>
              </a:endParaRPr>
            </a:p>
          </p:txBody>
        </p:sp>
        <p:sp>
          <p:nvSpPr>
            <p:cNvPr id="6" name="Rechteck: abgerundete Ecken 5">
              <a:extLst>
                <a:ext uri="{FF2B5EF4-FFF2-40B4-BE49-F238E27FC236}">
                  <a16:creationId xmlns:a16="http://schemas.microsoft.com/office/drawing/2014/main" id="{05B0AA8F-EB32-4321-9593-57058A87078F}"/>
                </a:ext>
              </a:extLst>
            </p:cNvPr>
            <p:cNvSpPr/>
            <p:nvPr/>
          </p:nvSpPr>
          <p:spPr bwMode="auto">
            <a:xfrm>
              <a:off x="2525058" y="3030321"/>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Oberfläche</a:t>
              </a:r>
            </a:p>
          </p:txBody>
        </p:sp>
        <p:sp>
          <p:nvSpPr>
            <p:cNvPr id="7" name="Rechteck: abgerundete Ecken 6">
              <a:extLst>
                <a:ext uri="{FF2B5EF4-FFF2-40B4-BE49-F238E27FC236}">
                  <a16:creationId xmlns:a16="http://schemas.microsoft.com/office/drawing/2014/main" id="{843E4233-C3CA-43D0-B8F9-D653E3A5B799}"/>
                </a:ext>
              </a:extLst>
            </p:cNvPr>
            <p:cNvSpPr/>
            <p:nvPr/>
          </p:nvSpPr>
          <p:spPr bwMode="auto">
            <a:xfrm>
              <a:off x="2525058" y="3562008"/>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Schnittstelle</a:t>
              </a:r>
            </a:p>
          </p:txBody>
        </p:sp>
        <p:sp>
          <p:nvSpPr>
            <p:cNvPr id="8" name="Rechteck: abgerundete Ecken 7">
              <a:extLst>
                <a:ext uri="{FF2B5EF4-FFF2-40B4-BE49-F238E27FC236}">
                  <a16:creationId xmlns:a16="http://schemas.microsoft.com/office/drawing/2014/main" id="{319334D2-DF2A-427F-AC01-379CD1D6E1E2}"/>
                </a:ext>
              </a:extLst>
            </p:cNvPr>
            <p:cNvSpPr/>
            <p:nvPr/>
          </p:nvSpPr>
          <p:spPr bwMode="auto">
            <a:xfrm>
              <a:off x="2525058" y="4093695"/>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Backend</a:t>
              </a:r>
            </a:p>
          </p:txBody>
        </p:sp>
        <p:cxnSp>
          <p:nvCxnSpPr>
            <p:cNvPr id="9" name="Gerade Verbindung mit Pfeil 8">
              <a:extLst>
                <a:ext uri="{FF2B5EF4-FFF2-40B4-BE49-F238E27FC236}">
                  <a16:creationId xmlns:a16="http://schemas.microsoft.com/office/drawing/2014/main" id="{F278F94F-B241-45A8-A26F-3D838C75CD40}"/>
                </a:ext>
              </a:extLst>
            </p:cNvPr>
            <p:cNvCxnSpPr>
              <a:cxnSpLocks/>
            </p:cNvCxnSpPr>
            <p:nvPr/>
          </p:nvCxnSpPr>
          <p:spPr bwMode="auto">
            <a:xfrm>
              <a:off x="2927648" y="3455479"/>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Gerade Verbindung mit Pfeil 9">
              <a:extLst>
                <a:ext uri="{FF2B5EF4-FFF2-40B4-BE49-F238E27FC236}">
                  <a16:creationId xmlns:a16="http://schemas.microsoft.com/office/drawing/2014/main" id="{5B9293CD-8E96-48A0-BA37-08290B813D65}"/>
                </a:ext>
              </a:extLst>
            </p:cNvPr>
            <p:cNvCxnSpPr>
              <a:cxnSpLocks/>
            </p:cNvCxnSpPr>
            <p:nvPr/>
          </p:nvCxnSpPr>
          <p:spPr bwMode="auto">
            <a:xfrm>
              <a:off x="2937173" y="3978647"/>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Gerade Verbindung mit Pfeil 10">
              <a:extLst>
                <a:ext uri="{FF2B5EF4-FFF2-40B4-BE49-F238E27FC236}">
                  <a16:creationId xmlns:a16="http://schemas.microsoft.com/office/drawing/2014/main" id="{5959031C-D423-4E1D-82A5-0677619F3F04}"/>
                </a:ext>
              </a:extLst>
            </p:cNvPr>
            <p:cNvCxnSpPr>
              <a:cxnSpLocks/>
            </p:cNvCxnSpPr>
            <p:nvPr/>
          </p:nvCxnSpPr>
          <p:spPr bwMode="auto">
            <a:xfrm rot="10800000">
              <a:off x="3791744" y="3457575"/>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Gerade Verbindung mit Pfeil 11">
              <a:extLst>
                <a:ext uri="{FF2B5EF4-FFF2-40B4-BE49-F238E27FC236}">
                  <a16:creationId xmlns:a16="http://schemas.microsoft.com/office/drawing/2014/main" id="{56DEB1B6-8CA1-4A2F-BD99-27AEBC3169D4}"/>
                </a:ext>
              </a:extLst>
            </p:cNvPr>
            <p:cNvCxnSpPr>
              <a:cxnSpLocks/>
            </p:cNvCxnSpPr>
            <p:nvPr/>
          </p:nvCxnSpPr>
          <p:spPr bwMode="auto">
            <a:xfrm rot="10800000">
              <a:off x="3791745" y="3978746"/>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13" name="Geschweifte Klammer rechts 12">
            <a:extLst>
              <a:ext uri="{FF2B5EF4-FFF2-40B4-BE49-F238E27FC236}">
                <a16:creationId xmlns:a16="http://schemas.microsoft.com/office/drawing/2014/main" id="{5848A5C7-081D-435A-87EE-05587ACB1941}"/>
              </a:ext>
            </a:extLst>
          </p:cNvPr>
          <p:cNvSpPr/>
          <p:nvPr/>
        </p:nvSpPr>
        <p:spPr bwMode="auto">
          <a:xfrm>
            <a:off x="2993053" y="1831937"/>
            <a:ext cx="157487" cy="1478676"/>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14" name="Textfeld 13">
            <a:extLst>
              <a:ext uri="{FF2B5EF4-FFF2-40B4-BE49-F238E27FC236}">
                <a16:creationId xmlns:a16="http://schemas.microsoft.com/office/drawing/2014/main" id="{F98D0273-AD69-47CC-B9F2-F037C27876C7}"/>
              </a:ext>
            </a:extLst>
          </p:cNvPr>
          <p:cNvSpPr txBox="1"/>
          <p:nvPr/>
        </p:nvSpPr>
        <p:spPr>
          <a:xfrm>
            <a:off x="3238535" y="2278887"/>
            <a:ext cx="2464136" cy="584775"/>
          </a:xfrm>
          <a:prstGeom prst="rect">
            <a:avLst/>
          </a:prstGeom>
          <a:noFill/>
        </p:spPr>
        <p:txBody>
          <a:bodyPr wrap="none" rtlCol="0">
            <a:spAutoFit/>
          </a:bodyPr>
          <a:lstStyle/>
          <a:p>
            <a:r>
              <a:rPr lang="de-DE" sz="1600" dirty="0"/>
              <a:t>Deklarativ konfigurierbar </a:t>
            </a:r>
          </a:p>
          <a:p>
            <a:r>
              <a:rPr lang="de-DE" sz="1600" dirty="0"/>
              <a:t>im JSON-Format</a:t>
            </a:r>
          </a:p>
        </p:txBody>
      </p:sp>
      <p:pic>
        <p:nvPicPr>
          <p:cNvPr id="15" name="Grafik 14">
            <a:extLst>
              <a:ext uri="{FF2B5EF4-FFF2-40B4-BE49-F238E27FC236}">
                <a16:creationId xmlns:a16="http://schemas.microsoft.com/office/drawing/2014/main" id="{F20EC13E-6EAF-4D69-AC54-89871F8E72C6}"/>
              </a:ext>
            </a:extLst>
          </p:cNvPr>
          <p:cNvPicPr>
            <a:picLocks noChangeAspect="1"/>
          </p:cNvPicPr>
          <p:nvPr/>
        </p:nvPicPr>
        <p:blipFill>
          <a:blip r:embed="rId2"/>
          <a:stretch>
            <a:fillRect/>
          </a:stretch>
        </p:blipFill>
        <p:spPr>
          <a:xfrm>
            <a:off x="5790666" y="2053689"/>
            <a:ext cx="6096472" cy="3816424"/>
          </a:xfrm>
          <a:prstGeom prst="rect">
            <a:avLst/>
          </a:prstGeom>
        </p:spPr>
      </p:pic>
    </p:spTree>
    <p:extLst>
      <p:ext uri="{BB962C8B-B14F-4D97-AF65-F5344CB8AC3E}">
        <p14:creationId xmlns:p14="http://schemas.microsoft.com/office/powerpoint/2010/main" val="69363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87A75DE2-5120-4F65-B5DF-A9431BC586D7}"/>
              </a:ext>
            </a:extLst>
          </p:cNvPr>
          <p:cNvSpPr>
            <a:spLocks noGrp="1"/>
          </p:cNvSpPr>
          <p:nvPr>
            <p:ph type="title"/>
          </p:nvPr>
        </p:nvSpPr>
        <p:spPr/>
        <p:txBody>
          <a:bodyPr/>
          <a:lstStyle/>
          <a:p>
            <a:r>
              <a:rPr lang="de-DE" dirty="0"/>
              <a:t>5.2 Aufbau der Oberfläche eines Aufgabentyps</a:t>
            </a:r>
          </a:p>
        </p:txBody>
      </p:sp>
      <p:grpSp>
        <p:nvGrpSpPr>
          <p:cNvPr id="40" name="Gruppieren 39">
            <a:extLst>
              <a:ext uri="{FF2B5EF4-FFF2-40B4-BE49-F238E27FC236}">
                <a16:creationId xmlns:a16="http://schemas.microsoft.com/office/drawing/2014/main" id="{D9B2E25A-7DBF-4558-A6C8-4D741B6ED9A0}"/>
              </a:ext>
            </a:extLst>
          </p:cNvPr>
          <p:cNvGrpSpPr/>
          <p:nvPr/>
        </p:nvGrpSpPr>
        <p:grpSpPr>
          <a:xfrm>
            <a:off x="744818" y="1150496"/>
            <a:ext cx="2160240" cy="2232248"/>
            <a:chOff x="2279576" y="2348880"/>
            <a:chExt cx="2160240" cy="2232248"/>
          </a:xfrm>
        </p:grpSpPr>
        <p:sp>
          <p:nvSpPr>
            <p:cNvPr id="41" name="Rechteck: abgerundete Ecken 40">
              <a:extLst>
                <a:ext uri="{FF2B5EF4-FFF2-40B4-BE49-F238E27FC236}">
                  <a16:creationId xmlns:a16="http://schemas.microsoft.com/office/drawing/2014/main" id="{6D0FE54D-22FC-4B84-914F-9B2CCC6DCF52}"/>
                </a:ext>
              </a:extLst>
            </p:cNvPr>
            <p:cNvSpPr/>
            <p:nvPr/>
          </p:nvSpPr>
          <p:spPr bwMode="auto">
            <a:xfrm>
              <a:off x="2279576" y="2348880"/>
              <a:ext cx="2160240" cy="223224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400" b="0" i="0" u="none" strike="noStrike" cap="none" normalizeH="0" baseline="0" dirty="0">
                  <a:ln>
                    <a:noFill/>
                  </a:ln>
                  <a:solidFill>
                    <a:schemeClr val="tx1"/>
                  </a:solidFill>
                  <a:effectLst/>
                  <a:latin typeface="Arial" charset="0"/>
                </a:rPr>
                <a:t>Aufgabentyp</a:t>
              </a:r>
              <a:endParaRPr kumimoji="0" lang="de-DE" sz="2800" b="0" i="0" u="none" strike="noStrike" cap="none" normalizeH="0" baseline="0" dirty="0">
                <a:ln>
                  <a:noFill/>
                </a:ln>
                <a:solidFill>
                  <a:schemeClr val="tx1"/>
                </a:solidFill>
                <a:effectLst/>
                <a:latin typeface="Arial" charset="0"/>
              </a:endParaRPr>
            </a:p>
          </p:txBody>
        </p:sp>
        <p:sp>
          <p:nvSpPr>
            <p:cNvPr id="42" name="Rechteck: abgerundete Ecken 41">
              <a:extLst>
                <a:ext uri="{FF2B5EF4-FFF2-40B4-BE49-F238E27FC236}">
                  <a16:creationId xmlns:a16="http://schemas.microsoft.com/office/drawing/2014/main" id="{8F470A39-FE30-4868-AAA8-588ECD4E9683}"/>
                </a:ext>
              </a:extLst>
            </p:cNvPr>
            <p:cNvSpPr/>
            <p:nvPr/>
          </p:nvSpPr>
          <p:spPr bwMode="auto">
            <a:xfrm>
              <a:off x="2525058" y="3030321"/>
              <a:ext cx="1669276" cy="415302"/>
            </a:xfrm>
            <a:prstGeom prst="roundRect">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Oberfläche</a:t>
              </a:r>
            </a:p>
          </p:txBody>
        </p:sp>
        <p:sp>
          <p:nvSpPr>
            <p:cNvPr id="43" name="Rechteck: abgerundete Ecken 42">
              <a:extLst>
                <a:ext uri="{FF2B5EF4-FFF2-40B4-BE49-F238E27FC236}">
                  <a16:creationId xmlns:a16="http://schemas.microsoft.com/office/drawing/2014/main" id="{3E0F50D1-6C9F-4521-B0E4-CE4FA2580CEF}"/>
                </a:ext>
              </a:extLst>
            </p:cNvPr>
            <p:cNvSpPr/>
            <p:nvPr/>
          </p:nvSpPr>
          <p:spPr bwMode="auto">
            <a:xfrm>
              <a:off x="2525058" y="3562008"/>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Schnittstelle</a:t>
              </a:r>
            </a:p>
          </p:txBody>
        </p:sp>
        <p:sp>
          <p:nvSpPr>
            <p:cNvPr id="44" name="Rechteck: abgerundete Ecken 43">
              <a:extLst>
                <a:ext uri="{FF2B5EF4-FFF2-40B4-BE49-F238E27FC236}">
                  <a16:creationId xmlns:a16="http://schemas.microsoft.com/office/drawing/2014/main" id="{BFB07134-3C1C-47FE-AD5D-B6C4C710B2C6}"/>
                </a:ext>
              </a:extLst>
            </p:cNvPr>
            <p:cNvSpPr/>
            <p:nvPr/>
          </p:nvSpPr>
          <p:spPr bwMode="auto">
            <a:xfrm>
              <a:off x="2525058" y="4093695"/>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de-DE" sz="2000" dirty="0"/>
                <a:t>Backend</a:t>
              </a:r>
              <a:endParaRPr kumimoji="0" lang="de-DE" sz="2000" b="0" i="0" u="none" strike="noStrike" cap="none" normalizeH="0" baseline="0" dirty="0">
                <a:ln>
                  <a:noFill/>
                </a:ln>
                <a:solidFill>
                  <a:schemeClr val="tx1"/>
                </a:solidFill>
                <a:effectLst/>
                <a:latin typeface="Arial" charset="0"/>
              </a:endParaRPr>
            </a:p>
          </p:txBody>
        </p:sp>
        <p:cxnSp>
          <p:nvCxnSpPr>
            <p:cNvPr id="45" name="Gerade Verbindung mit Pfeil 44">
              <a:extLst>
                <a:ext uri="{FF2B5EF4-FFF2-40B4-BE49-F238E27FC236}">
                  <a16:creationId xmlns:a16="http://schemas.microsoft.com/office/drawing/2014/main" id="{FE1C49AB-B3F9-4E96-90B0-464E8ED0FDAA}"/>
                </a:ext>
              </a:extLst>
            </p:cNvPr>
            <p:cNvCxnSpPr>
              <a:cxnSpLocks/>
            </p:cNvCxnSpPr>
            <p:nvPr/>
          </p:nvCxnSpPr>
          <p:spPr bwMode="auto">
            <a:xfrm>
              <a:off x="2927648" y="3455479"/>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6" name="Gerade Verbindung mit Pfeil 45">
              <a:extLst>
                <a:ext uri="{FF2B5EF4-FFF2-40B4-BE49-F238E27FC236}">
                  <a16:creationId xmlns:a16="http://schemas.microsoft.com/office/drawing/2014/main" id="{059272C1-88E2-48BF-A8BB-1AC5BC99F9DA}"/>
                </a:ext>
              </a:extLst>
            </p:cNvPr>
            <p:cNvCxnSpPr>
              <a:cxnSpLocks/>
            </p:cNvCxnSpPr>
            <p:nvPr/>
          </p:nvCxnSpPr>
          <p:spPr bwMode="auto">
            <a:xfrm>
              <a:off x="2937173" y="3978647"/>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7" name="Gerade Verbindung mit Pfeil 46">
              <a:extLst>
                <a:ext uri="{FF2B5EF4-FFF2-40B4-BE49-F238E27FC236}">
                  <a16:creationId xmlns:a16="http://schemas.microsoft.com/office/drawing/2014/main" id="{694D54F6-C2CA-400C-BE0C-A895AEB231E2}"/>
                </a:ext>
              </a:extLst>
            </p:cNvPr>
            <p:cNvCxnSpPr>
              <a:cxnSpLocks/>
            </p:cNvCxnSpPr>
            <p:nvPr/>
          </p:nvCxnSpPr>
          <p:spPr bwMode="auto">
            <a:xfrm rot="10800000">
              <a:off x="3791744" y="3457575"/>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8" name="Gerade Verbindung mit Pfeil 47">
              <a:extLst>
                <a:ext uri="{FF2B5EF4-FFF2-40B4-BE49-F238E27FC236}">
                  <a16:creationId xmlns:a16="http://schemas.microsoft.com/office/drawing/2014/main" id="{93C89DCF-57C3-4110-BBF5-B5F747F944C8}"/>
                </a:ext>
              </a:extLst>
            </p:cNvPr>
            <p:cNvCxnSpPr>
              <a:cxnSpLocks/>
            </p:cNvCxnSpPr>
            <p:nvPr/>
          </p:nvCxnSpPr>
          <p:spPr bwMode="auto">
            <a:xfrm rot="10800000">
              <a:off x="3791745" y="3978746"/>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pic>
        <p:nvPicPr>
          <p:cNvPr id="49" name="Picture 2" descr="https://miro.medium.com/max/700/0*Z4BWPeaDXOob_qFs.png">
            <a:extLst>
              <a:ext uri="{FF2B5EF4-FFF2-40B4-BE49-F238E27FC236}">
                <a16:creationId xmlns:a16="http://schemas.microsoft.com/office/drawing/2014/main" id="{43CE14EC-CBBA-4F09-B25A-A9B3F08A4B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409" t="10060" r="10417" b="8832"/>
          <a:stretch/>
        </p:blipFill>
        <p:spPr bwMode="auto">
          <a:xfrm>
            <a:off x="8872711" y="1150496"/>
            <a:ext cx="2982690" cy="2857060"/>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uppieren 49">
            <a:extLst>
              <a:ext uri="{FF2B5EF4-FFF2-40B4-BE49-F238E27FC236}">
                <a16:creationId xmlns:a16="http://schemas.microsoft.com/office/drawing/2014/main" id="{620D0C4A-FCB2-4DC6-B8F6-7DF94AA11816}"/>
              </a:ext>
            </a:extLst>
          </p:cNvPr>
          <p:cNvGrpSpPr/>
          <p:nvPr/>
        </p:nvGrpSpPr>
        <p:grpSpPr>
          <a:xfrm>
            <a:off x="3342600" y="1142862"/>
            <a:ext cx="5112568" cy="2049094"/>
            <a:chOff x="744818" y="3804918"/>
            <a:chExt cx="5112568" cy="2049094"/>
          </a:xfrm>
        </p:grpSpPr>
        <p:grpSp>
          <p:nvGrpSpPr>
            <p:cNvPr id="51" name="Gruppieren 50">
              <a:extLst>
                <a:ext uri="{FF2B5EF4-FFF2-40B4-BE49-F238E27FC236}">
                  <a16:creationId xmlns:a16="http://schemas.microsoft.com/office/drawing/2014/main" id="{67919603-FC2A-4179-9F9A-1F95372B58A3}"/>
                </a:ext>
              </a:extLst>
            </p:cNvPr>
            <p:cNvGrpSpPr/>
            <p:nvPr/>
          </p:nvGrpSpPr>
          <p:grpSpPr>
            <a:xfrm>
              <a:off x="744818" y="3804918"/>
              <a:ext cx="5112568" cy="2049094"/>
              <a:chOff x="6231788" y="947858"/>
              <a:chExt cx="5112568" cy="2049094"/>
            </a:xfrm>
          </p:grpSpPr>
          <p:sp>
            <p:nvSpPr>
              <p:cNvPr id="60" name="Rechteck: abgerundete Ecken 59">
                <a:extLst>
                  <a:ext uri="{FF2B5EF4-FFF2-40B4-BE49-F238E27FC236}">
                    <a16:creationId xmlns:a16="http://schemas.microsoft.com/office/drawing/2014/main" id="{59400365-FD16-41FC-9F35-4193E71861E2}"/>
                  </a:ext>
                </a:extLst>
              </p:cNvPr>
              <p:cNvSpPr/>
              <p:nvPr/>
            </p:nvSpPr>
            <p:spPr bwMode="auto">
              <a:xfrm>
                <a:off x="6231788" y="947858"/>
                <a:ext cx="5112568" cy="2049094"/>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400" b="0" i="0" u="none" strike="noStrike" cap="none" normalizeH="0" baseline="0" dirty="0">
                    <a:ln>
                      <a:noFill/>
                    </a:ln>
                    <a:solidFill>
                      <a:schemeClr val="tx1"/>
                    </a:solidFill>
                    <a:effectLst/>
                    <a:latin typeface="Arial" charset="0"/>
                  </a:rPr>
                  <a:t>Oberfläche</a:t>
                </a:r>
                <a:endParaRPr kumimoji="0" lang="de-DE" sz="2800" b="0" i="0" u="none" strike="noStrike" cap="none" normalizeH="0" baseline="0" dirty="0">
                  <a:ln>
                    <a:noFill/>
                  </a:ln>
                  <a:solidFill>
                    <a:schemeClr val="tx1"/>
                  </a:solidFill>
                  <a:effectLst/>
                  <a:latin typeface="Arial" charset="0"/>
                </a:endParaRPr>
              </a:p>
            </p:txBody>
          </p:sp>
          <p:sp>
            <p:nvSpPr>
              <p:cNvPr id="61" name="Rechteck 60">
                <a:extLst>
                  <a:ext uri="{FF2B5EF4-FFF2-40B4-BE49-F238E27FC236}">
                    <a16:creationId xmlns:a16="http://schemas.microsoft.com/office/drawing/2014/main" id="{38932490-6479-4F0C-A731-AEA78498AB45}"/>
                  </a:ext>
                </a:extLst>
              </p:cNvPr>
              <p:cNvSpPr/>
              <p:nvPr/>
            </p:nvSpPr>
            <p:spPr bwMode="auto">
              <a:xfrm>
                <a:off x="6749325" y="1662529"/>
                <a:ext cx="1800200" cy="1080120"/>
              </a:xfrm>
              <a:prstGeom prst="rect">
                <a:avLst/>
              </a:prstGeom>
              <a:pattFill prst="lgGrid">
                <a:fgClr>
                  <a:schemeClr val="accent4">
                    <a:lumMod val="10000"/>
                  </a:schemeClr>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62" name="Rechteck 61">
                <a:extLst>
                  <a:ext uri="{FF2B5EF4-FFF2-40B4-BE49-F238E27FC236}">
                    <a16:creationId xmlns:a16="http://schemas.microsoft.com/office/drawing/2014/main" id="{330DE9E2-8F7B-4D8F-89C6-B309FAA992D7}"/>
                  </a:ext>
                </a:extLst>
              </p:cNvPr>
              <p:cNvSpPr/>
              <p:nvPr/>
            </p:nvSpPr>
            <p:spPr bwMode="auto">
              <a:xfrm>
                <a:off x="9067062" y="1662529"/>
                <a:ext cx="1800200" cy="1080120"/>
              </a:xfrm>
              <a:prstGeom prst="rect">
                <a:avLst/>
              </a:prstGeom>
              <a:pattFill prst="lgGrid">
                <a:fgClr>
                  <a:schemeClr val="accent4">
                    <a:lumMod val="10000"/>
                  </a:schemeClr>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63" name="Rechteck 62">
                <a:extLst>
                  <a:ext uri="{FF2B5EF4-FFF2-40B4-BE49-F238E27FC236}">
                    <a16:creationId xmlns:a16="http://schemas.microsoft.com/office/drawing/2014/main" id="{06879082-2992-4CF1-8BFE-191B0F9C41FF}"/>
                  </a:ext>
                </a:extLst>
              </p:cNvPr>
              <p:cNvSpPr/>
              <p:nvPr/>
            </p:nvSpPr>
            <p:spPr bwMode="auto">
              <a:xfrm>
                <a:off x="10125739" y="1943515"/>
                <a:ext cx="288032" cy="2880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64" name="Rechteck 63">
                <a:extLst>
                  <a:ext uri="{FF2B5EF4-FFF2-40B4-BE49-F238E27FC236}">
                    <a16:creationId xmlns:a16="http://schemas.microsoft.com/office/drawing/2014/main" id="{2E95DDC8-70A4-4FE0-A00E-FD213653AF83}"/>
                  </a:ext>
                </a:extLst>
              </p:cNvPr>
              <p:cNvSpPr/>
              <p:nvPr/>
            </p:nvSpPr>
            <p:spPr bwMode="auto">
              <a:xfrm>
                <a:off x="7551343" y="2108814"/>
                <a:ext cx="532236" cy="2880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65" name="Rechteck 64">
                <a:extLst>
                  <a:ext uri="{FF2B5EF4-FFF2-40B4-BE49-F238E27FC236}">
                    <a16:creationId xmlns:a16="http://schemas.microsoft.com/office/drawing/2014/main" id="{23DA5352-9F91-444F-9CA1-002DDAE0B4F3}"/>
                  </a:ext>
                </a:extLst>
              </p:cNvPr>
              <p:cNvSpPr/>
              <p:nvPr/>
            </p:nvSpPr>
            <p:spPr bwMode="auto">
              <a:xfrm>
                <a:off x="9341602" y="1939450"/>
                <a:ext cx="618679" cy="644055"/>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66" name="Rechteck 65">
                <a:extLst>
                  <a:ext uri="{FF2B5EF4-FFF2-40B4-BE49-F238E27FC236}">
                    <a16:creationId xmlns:a16="http://schemas.microsoft.com/office/drawing/2014/main" id="{47A189AA-89D0-435E-8D70-6CC0A699FA36}"/>
                  </a:ext>
                </a:extLst>
              </p:cNvPr>
              <p:cNvSpPr/>
              <p:nvPr/>
            </p:nvSpPr>
            <p:spPr bwMode="auto">
              <a:xfrm>
                <a:off x="7082108" y="2107936"/>
                <a:ext cx="288032" cy="2880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67" name="Rechteck 66">
                <a:extLst>
                  <a:ext uri="{FF2B5EF4-FFF2-40B4-BE49-F238E27FC236}">
                    <a16:creationId xmlns:a16="http://schemas.microsoft.com/office/drawing/2014/main" id="{88533A3A-6C68-4670-BFD9-7D0AC328465F}"/>
                  </a:ext>
                </a:extLst>
              </p:cNvPr>
              <p:cNvSpPr/>
              <p:nvPr/>
            </p:nvSpPr>
            <p:spPr bwMode="auto">
              <a:xfrm>
                <a:off x="10125738" y="2297787"/>
                <a:ext cx="578773" cy="2880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cxnSp>
            <p:nvCxnSpPr>
              <p:cNvPr id="68" name="Gerade Verbindung mit Pfeil 67">
                <a:extLst>
                  <a:ext uri="{FF2B5EF4-FFF2-40B4-BE49-F238E27FC236}">
                    <a16:creationId xmlns:a16="http://schemas.microsoft.com/office/drawing/2014/main" id="{D78C9C55-DCF7-45BB-B1E8-450288056F20}"/>
                  </a:ext>
                </a:extLst>
              </p:cNvPr>
              <p:cNvCxnSpPr>
                <a:cxnSpLocks/>
              </p:cNvCxnSpPr>
              <p:nvPr/>
            </p:nvCxnSpPr>
            <p:spPr bwMode="auto">
              <a:xfrm>
                <a:off x="8549526" y="1988840"/>
                <a:ext cx="517536" cy="0"/>
              </a:xfrm>
              <a:prstGeom prst="straightConnector1">
                <a:avLst/>
              </a:prstGeom>
              <a:solidFill>
                <a:schemeClr val="accent1"/>
              </a:solidFill>
              <a:ln w="9525" cap="flat" cmpd="sng" algn="ctr">
                <a:solidFill>
                  <a:schemeClr val="accent5">
                    <a:lumMod val="50000"/>
                  </a:schemeClr>
                </a:solidFill>
                <a:prstDash val="solid"/>
                <a:round/>
                <a:headEnd type="none" w="med" len="med"/>
                <a:tailEnd type="triangle"/>
              </a:ln>
              <a:effectLst/>
            </p:spPr>
          </p:cxnSp>
          <p:cxnSp>
            <p:nvCxnSpPr>
              <p:cNvPr id="69" name="Gerade Verbindung mit Pfeil 68">
                <a:extLst>
                  <a:ext uri="{FF2B5EF4-FFF2-40B4-BE49-F238E27FC236}">
                    <a16:creationId xmlns:a16="http://schemas.microsoft.com/office/drawing/2014/main" id="{4C01A95E-66DD-4F27-9AD4-BA04145BBA5F}"/>
                  </a:ext>
                </a:extLst>
              </p:cNvPr>
              <p:cNvCxnSpPr>
                <a:cxnSpLocks/>
              </p:cNvCxnSpPr>
              <p:nvPr/>
            </p:nvCxnSpPr>
            <p:spPr bwMode="auto">
              <a:xfrm rot="10800000">
                <a:off x="8549526" y="2506878"/>
                <a:ext cx="517536" cy="0"/>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sp>
            <p:nvSpPr>
              <p:cNvPr id="70" name="Textfeld 69">
                <a:extLst>
                  <a:ext uri="{FF2B5EF4-FFF2-40B4-BE49-F238E27FC236}">
                    <a16:creationId xmlns:a16="http://schemas.microsoft.com/office/drawing/2014/main" id="{5BA3B426-DE3C-49E4-BF91-A86D081C4AB2}"/>
                  </a:ext>
                </a:extLst>
              </p:cNvPr>
              <p:cNvSpPr txBox="1"/>
              <p:nvPr/>
            </p:nvSpPr>
            <p:spPr>
              <a:xfrm>
                <a:off x="6296649" y="1908759"/>
                <a:ext cx="441146" cy="400110"/>
              </a:xfrm>
              <a:prstGeom prst="rect">
                <a:avLst/>
              </a:prstGeom>
              <a:noFill/>
            </p:spPr>
            <p:txBody>
              <a:bodyPr wrap="none" rtlCol="0">
                <a:spAutoFit/>
              </a:bodyPr>
              <a:lstStyle/>
              <a:p>
                <a:r>
                  <a:rPr lang="de-DE" sz="2000" dirty="0"/>
                  <a:t>…</a:t>
                </a:r>
              </a:p>
            </p:txBody>
          </p:sp>
          <p:sp>
            <p:nvSpPr>
              <p:cNvPr id="71" name="Textfeld 70">
                <a:extLst>
                  <a:ext uri="{FF2B5EF4-FFF2-40B4-BE49-F238E27FC236}">
                    <a16:creationId xmlns:a16="http://schemas.microsoft.com/office/drawing/2014/main" id="{1B9F1CE9-80A5-475A-952B-B055B78BB691}"/>
                  </a:ext>
                </a:extLst>
              </p:cNvPr>
              <p:cNvSpPr txBox="1"/>
              <p:nvPr/>
            </p:nvSpPr>
            <p:spPr>
              <a:xfrm>
                <a:off x="10867262" y="1947247"/>
                <a:ext cx="441146" cy="400110"/>
              </a:xfrm>
              <a:prstGeom prst="rect">
                <a:avLst/>
              </a:prstGeom>
              <a:noFill/>
            </p:spPr>
            <p:txBody>
              <a:bodyPr wrap="none" rtlCol="0">
                <a:spAutoFit/>
              </a:bodyPr>
              <a:lstStyle/>
              <a:p>
                <a:r>
                  <a:rPr lang="de-DE" sz="2000" dirty="0"/>
                  <a:t>…</a:t>
                </a:r>
              </a:p>
            </p:txBody>
          </p:sp>
        </p:grpSp>
        <p:sp>
          <p:nvSpPr>
            <p:cNvPr id="52" name="Rechteck 51">
              <a:extLst>
                <a:ext uri="{FF2B5EF4-FFF2-40B4-BE49-F238E27FC236}">
                  <a16:creationId xmlns:a16="http://schemas.microsoft.com/office/drawing/2014/main" id="{85B91CD5-36A0-43B5-8332-13027C515B3E}"/>
                </a:ext>
              </a:extLst>
            </p:cNvPr>
            <p:cNvSpPr/>
            <p:nvPr/>
          </p:nvSpPr>
          <p:spPr bwMode="auto">
            <a:xfrm>
              <a:off x="1627986" y="5013887"/>
              <a:ext cx="213695" cy="20005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53" name="Rechteck 52">
              <a:extLst>
                <a:ext uri="{FF2B5EF4-FFF2-40B4-BE49-F238E27FC236}">
                  <a16:creationId xmlns:a16="http://schemas.microsoft.com/office/drawing/2014/main" id="{B4E5031E-4FC4-443A-992A-BA25AAA86B75}"/>
                </a:ext>
              </a:extLst>
            </p:cNvPr>
            <p:cNvSpPr/>
            <p:nvPr/>
          </p:nvSpPr>
          <p:spPr bwMode="auto">
            <a:xfrm>
              <a:off x="2122264" y="5013887"/>
              <a:ext cx="191220" cy="20005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54" name="Rechteck 53">
              <a:extLst>
                <a:ext uri="{FF2B5EF4-FFF2-40B4-BE49-F238E27FC236}">
                  <a16:creationId xmlns:a16="http://schemas.microsoft.com/office/drawing/2014/main" id="{83B89E22-F8BA-4FC2-A8BD-55670D277A73}"/>
                </a:ext>
              </a:extLst>
            </p:cNvPr>
            <p:cNvSpPr/>
            <p:nvPr/>
          </p:nvSpPr>
          <p:spPr bwMode="auto">
            <a:xfrm>
              <a:off x="1671276" y="5050834"/>
              <a:ext cx="121424" cy="3435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55" name="Rechteck 54">
              <a:extLst>
                <a:ext uri="{FF2B5EF4-FFF2-40B4-BE49-F238E27FC236}">
                  <a16:creationId xmlns:a16="http://schemas.microsoft.com/office/drawing/2014/main" id="{7B5DC0C7-1774-4CFF-9D23-EEA2058D18CC}"/>
                </a:ext>
              </a:extLst>
            </p:cNvPr>
            <p:cNvSpPr/>
            <p:nvPr/>
          </p:nvSpPr>
          <p:spPr bwMode="auto">
            <a:xfrm>
              <a:off x="3935760" y="4884820"/>
              <a:ext cx="475211" cy="48839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56" name="Rechteck 55">
              <a:extLst>
                <a:ext uri="{FF2B5EF4-FFF2-40B4-BE49-F238E27FC236}">
                  <a16:creationId xmlns:a16="http://schemas.microsoft.com/office/drawing/2014/main" id="{8187E909-E230-496F-81D3-2325328A3D22}"/>
                </a:ext>
              </a:extLst>
            </p:cNvPr>
            <p:cNvSpPr/>
            <p:nvPr/>
          </p:nvSpPr>
          <p:spPr bwMode="auto">
            <a:xfrm>
              <a:off x="2357338" y="5013176"/>
              <a:ext cx="191220" cy="20005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57" name="Rechteck 56">
              <a:extLst>
                <a:ext uri="{FF2B5EF4-FFF2-40B4-BE49-F238E27FC236}">
                  <a16:creationId xmlns:a16="http://schemas.microsoft.com/office/drawing/2014/main" id="{8E06127F-3DFF-485A-A4BB-3C3B85A18F87}"/>
                </a:ext>
              </a:extLst>
            </p:cNvPr>
            <p:cNvSpPr/>
            <p:nvPr/>
          </p:nvSpPr>
          <p:spPr bwMode="auto">
            <a:xfrm flipH="1">
              <a:off x="3986148" y="4959680"/>
              <a:ext cx="362610" cy="12550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58" name="Rechteck 57">
              <a:extLst>
                <a:ext uri="{FF2B5EF4-FFF2-40B4-BE49-F238E27FC236}">
                  <a16:creationId xmlns:a16="http://schemas.microsoft.com/office/drawing/2014/main" id="{9F887F9D-098D-43A8-9117-3C906CD26E01}"/>
                </a:ext>
              </a:extLst>
            </p:cNvPr>
            <p:cNvSpPr/>
            <p:nvPr/>
          </p:nvSpPr>
          <p:spPr bwMode="auto">
            <a:xfrm flipH="1">
              <a:off x="3988718" y="5175704"/>
              <a:ext cx="362610" cy="12550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59" name="Rechteck 58">
              <a:extLst>
                <a:ext uri="{FF2B5EF4-FFF2-40B4-BE49-F238E27FC236}">
                  <a16:creationId xmlns:a16="http://schemas.microsoft.com/office/drawing/2014/main" id="{EA095EA6-496E-4E8A-90C9-E619EB9E6423}"/>
                </a:ext>
              </a:extLst>
            </p:cNvPr>
            <p:cNvSpPr/>
            <p:nvPr/>
          </p:nvSpPr>
          <p:spPr bwMode="auto">
            <a:xfrm>
              <a:off x="4706535" y="5196218"/>
              <a:ext cx="462886" cy="20424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grpSp>
      <p:cxnSp>
        <p:nvCxnSpPr>
          <p:cNvPr id="72" name="Gerade Verbindung mit Pfeil 71">
            <a:extLst>
              <a:ext uri="{FF2B5EF4-FFF2-40B4-BE49-F238E27FC236}">
                <a16:creationId xmlns:a16="http://schemas.microsoft.com/office/drawing/2014/main" id="{0D919854-E41D-45FA-9977-5CD672C62205}"/>
              </a:ext>
            </a:extLst>
          </p:cNvPr>
          <p:cNvCxnSpPr>
            <a:cxnSpLocks/>
          </p:cNvCxnSpPr>
          <p:nvPr/>
        </p:nvCxnSpPr>
        <p:spPr bwMode="auto">
          <a:xfrm>
            <a:off x="5660338" y="2182769"/>
            <a:ext cx="517536" cy="0"/>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sp>
        <p:nvSpPr>
          <p:cNvPr id="73" name="Textfeld 72">
            <a:extLst>
              <a:ext uri="{FF2B5EF4-FFF2-40B4-BE49-F238E27FC236}">
                <a16:creationId xmlns:a16="http://schemas.microsoft.com/office/drawing/2014/main" id="{93E92786-2652-40D4-884B-F8AA91E96923}"/>
              </a:ext>
            </a:extLst>
          </p:cNvPr>
          <p:cNvSpPr txBox="1"/>
          <p:nvPr/>
        </p:nvSpPr>
        <p:spPr>
          <a:xfrm>
            <a:off x="7978074" y="4296372"/>
            <a:ext cx="3885118" cy="2031325"/>
          </a:xfrm>
          <a:prstGeom prst="rect">
            <a:avLst/>
          </a:prstGeom>
          <a:noFill/>
        </p:spPr>
        <p:txBody>
          <a:bodyPr wrap="square" rtlCol="0">
            <a:spAutoFit/>
          </a:bodyPr>
          <a:lstStyle/>
          <a:p>
            <a:pPr marL="457200" indent="-457200">
              <a:buFont typeface="Arial" panose="020B0604020202020204" pitchFamily="34" charset="0"/>
              <a:buChar char="•"/>
            </a:pPr>
            <a:r>
              <a:rPr lang="de-DE" sz="1400" dirty="0"/>
              <a:t>Möglichkeiten:</a:t>
            </a:r>
          </a:p>
          <a:p>
            <a:pPr marL="914400" lvl="1" indent="-457200">
              <a:buFont typeface="Arial" panose="020B0604020202020204" pitchFamily="34" charset="0"/>
              <a:buChar char="•"/>
            </a:pPr>
            <a:r>
              <a:rPr lang="de-DE" sz="1400" dirty="0"/>
              <a:t>„Atomare“ Fehlerbehandlung und Lösungshilfe</a:t>
            </a:r>
          </a:p>
          <a:p>
            <a:pPr marL="914400" lvl="1" indent="-457200">
              <a:buFont typeface="Arial" panose="020B0604020202020204" pitchFamily="34" charset="0"/>
              <a:buChar char="•"/>
            </a:pPr>
            <a:r>
              <a:rPr lang="de-DE" sz="1400" dirty="0"/>
              <a:t>Aufzeichnung aller Interaktionen</a:t>
            </a:r>
          </a:p>
          <a:p>
            <a:pPr marL="914400" lvl="1" indent="-457200">
              <a:buFont typeface="Arial" panose="020B0604020202020204" pitchFamily="34" charset="0"/>
              <a:buChar char="•"/>
            </a:pPr>
            <a:r>
              <a:rPr lang="de-DE" sz="1400" dirty="0"/>
              <a:t>Abspielen aller Interaktionen</a:t>
            </a:r>
          </a:p>
          <a:p>
            <a:pPr marL="914400" lvl="1" indent="-457200">
              <a:buFont typeface="Arial" panose="020B0604020202020204" pitchFamily="34" charset="0"/>
              <a:buChar char="•"/>
            </a:pPr>
            <a:r>
              <a:rPr lang="de-DE" sz="1400" dirty="0"/>
              <a:t>Wiedereinstieg an beliebiger Stelle</a:t>
            </a:r>
          </a:p>
          <a:p>
            <a:pPr marL="914400" lvl="1" indent="-457200">
              <a:buFont typeface="Arial" panose="020B0604020202020204" pitchFamily="34" charset="0"/>
              <a:buChar char="•"/>
            </a:pPr>
            <a:r>
              <a:rPr lang="de-DE" sz="1400" dirty="0"/>
              <a:t>Vervollständigung des Lösungsversuchs als neue Aufzeichnung</a:t>
            </a:r>
          </a:p>
        </p:txBody>
      </p:sp>
      <p:pic>
        <p:nvPicPr>
          <p:cNvPr id="74" name="Grafik 73">
            <a:extLst>
              <a:ext uri="{FF2B5EF4-FFF2-40B4-BE49-F238E27FC236}">
                <a16:creationId xmlns:a16="http://schemas.microsoft.com/office/drawing/2014/main" id="{23ECDA29-59FC-4206-879F-76434DE46ECC}"/>
              </a:ext>
            </a:extLst>
          </p:cNvPr>
          <p:cNvPicPr>
            <a:picLocks noChangeAspect="1"/>
          </p:cNvPicPr>
          <p:nvPr/>
        </p:nvPicPr>
        <p:blipFill>
          <a:blip r:embed="rId3"/>
          <a:stretch>
            <a:fillRect/>
          </a:stretch>
        </p:blipFill>
        <p:spPr>
          <a:xfrm>
            <a:off x="4512437" y="3978635"/>
            <a:ext cx="3282098" cy="2270754"/>
          </a:xfrm>
          <a:prstGeom prst="rect">
            <a:avLst/>
          </a:prstGeom>
        </p:spPr>
      </p:pic>
      <p:pic>
        <p:nvPicPr>
          <p:cNvPr id="75" name="Grafik 74">
            <a:extLst>
              <a:ext uri="{FF2B5EF4-FFF2-40B4-BE49-F238E27FC236}">
                <a16:creationId xmlns:a16="http://schemas.microsoft.com/office/drawing/2014/main" id="{C4A847ED-8005-462F-A4A2-5FF301528889}"/>
              </a:ext>
            </a:extLst>
          </p:cNvPr>
          <p:cNvPicPr>
            <a:picLocks noChangeAspect="1"/>
          </p:cNvPicPr>
          <p:nvPr/>
        </p:nvPicPr>
        <p:blipFill>
          <a:blip r:embed="rId4"/>
          <a:stretch>
            <a:fillRect/>
          </a:stretch>
        </p:blipFill>
        <p:spPr>
          <a:xfrm>
            <a:off x="174222" y="3978636"/>
            <a:ext cx="4259267" cy="2270754"/>
          </a:xfrm>
          <a:prstGeom prst="rect">
            <a:avLst/>
          </a:prstGeom>
        </p:spPr>
      </p:pic>
    </p:spTree>
    <p:extLst>
      <p:ext uri="{BB962C8B-B14F-4D97-AF65-F5344CB8AC3E}">
        <p14:creationId xmlns:p14="http://schemas.microsoft.com/office/powerpoint/2010/main" val="16182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BAEA6B5-23B6-4B4F-AAF5-5B43CDEF66ED}"/>
              </a:ext>
            </a:extLst>
          </p:cNvPr>
          <p:cNvSpPr>
            <a:spLocks noGrp="1"/>
          </p:cNvSpPr>
          <p:nvPr>
            <p:ph type="title"/>
          </p:nvPr>
        </p:nvSpPr>
        <p:spPr/>
        <p:txBody>
          <a:bodyPr/>
          <a:lstStyle/>
          <a:p>
            <a:r>
              <a:rPr lang="de-DE" dirty="0"/>
              <a:t>5.3 Aufbau von Generatoren für Aufgaben und Lösungshilfen</a:t>
            </a:r>
          </a:p>
        </p:txBody>
      </p:sp>
      <p:grpSp>
        <p:nvGrpSpPr>
          <p:cNvPr id="35" name="Gruppieren 34">
            <a:extLst>
              <a:ext uri="{FF2B5EF4-FFF2-40B4-BE49-F238E27FC236}">
                <a16:creationId xmlns:a16="http://schemas.microsoft.com/office/drawing/2014/main" id="{CBB63594-A95B-4BBA-9114-D5834523DCAA}"/>
              </a:ext>
            </a:extLst>
          </p:cNvPr>
          <p:cNvGrpSpPr/>
          <p:nvPr/>
        </p:nvGrpSpPr>
        <p:grpSpPr>
          <a:xfrm>
            <a:off x="744818" y="1150496"/>
            <a:ext cx="2160240" cy="2232248"/>
            <a:chOff x="2279576" y="2348880"/>
            <a:chExt cx="2160240" cy="2232248"/>
          </a:xfrm>
        </p:grpSpPr>
        <p:sp>
          <p:nvSpPr>
            <p:cNvPr id="36" name="Rechteck: abgerundete Ecken 35">
              <a:extLst>
                <a:ext uri="{FF2B5EF4-FFF2-40B4-BE49-F238E27FC236}">
                  <a16:creationId xmlns:a16="http://schemas.microsoft.com/office/drawing/2014/main" id="{79C89F12-F2F2-47E3-99DD-1E9CC5F454B5}"/>
                </a:ext>
              </a:extLst>
            </p:cNvPr>
            <p:cNvSpPr/>
            <p:nvPr/>
          </p:nvSpPr>
          <p:spPr bwMode="auto">
            <a:xfrm>
              <a:off x="2279576" y="2348880"/>
              <a:ext cx="2160240" cy="223224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400" b="0" i="0" u="none" strike="noStrike" cap="none" normalizeH="0" baseline="0" dirty="0">
                  <a:ln>
                    <a:noFill/>
                  </a:ln>
                  <a:solidFill>
                    <a:schemeClr val="tx1"/>
                  </a:solidFill>
                  <a:effectLst/>
                  <a:latin typeface="Arial" charset="0"/>
                </a:rPr>
                <a:t>Aufgabentyp</a:t>
              </a:r>
              <a:endParaRPr kumimoji="0" lang="de-DE" sz="2800" b="0" i="0" u="none" strike="noStrike" cap="none" normalizeH="0" baseline="0" dirty="0">
                <a:ln>
                  <a:noFill/>
                </a:ln>
                <a:solidFill>
                  <a:schemeClr val="tx1"/>
                </a:solidFill>
                <a:effectLst/>
                <a:latin typeface="Arial" charset="0"/>
              </a:endParaRPr>
            </a:p>
          </p:txBody>
        </p:sp>
        <p:sp>
          <p:nvSpPr>
            <p:cNvPr id="37" name="Rechteck: abgerundete Ecken 36">
              <a:extLst>
                <a:ext uri="{FF2B5EF4-FFF2-40B4-BE49-F238E27FC236}">
                  <a16:creationId xmlns:a16="http://schemas.microsoft.com/office/drawing/2014/main" id="{9CD7DC49-5B83-4F5D-9838-45C8364CE387}"/>
                </a:ext>
              </a:extLst>
            </p:cNvPr>
            <p:cNvSpPr/>
            <p:nvPr/>
          </p:nvSpPr>
          <p:spPr bwMode="auto">
            <a:xfrm>
              <a:off x="2525058" y="3030321"/>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Oberfläche</a:t>
              </a:r>
            </a:p>
          </p:txBody>
        </p:sp>
        <p:sp>
          <p:nvSpPr>
            <p:cNvPr id="38" name="Rechteck: abgerundete Ecken 37">
              <a:extLst>
                <a:ext uri="{FF2B5EF4-FFF2-40B4-BE49-F238E27FC236}">
                  <a16:creationId xmlns:a16="http://schemas.microsoft.com/office/drawing/2014/main" id="{EDC25EE5-1DDA-4D86-BB1E-711FD485DAF2}"/>
                </a:ext>
              </a:extLst>
            </p:cNvPr>
            <p:cNvSpPr/>
            <p:nvPr/>
          </p:nvSpPr>
          <p:spPr bwMode="auto">
            <a:xfrm>
              <a:off x="2525058" y="3562008"/>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Schnittstelle</a:t>
              </a:r>
            </a:p>
          </p:txBody>
        </p:sp>
        <p:sp>
          <p:nvSpPr>
            <p:cNvPr id="39" name="Rechteck: abgerundete Ecken 38">
              <a:extLst>
                <a:ext uri="{FF2B5EF4-FFF2-40B4-BE49-F238E27FC236}">
                  <a16:creationId xmlns:a16="http://schemas.microsoft.com/office/drawing/2014/main" id="{1D3A4C7E-AB9D-433A-BA6F-F1215652C432}"/>
                </a:ext>
              </a:extLst>
            </p:cNvPr>
            <p:cNvSpPr/>
            <p:nvPr/>
          </p:nvSpPr>
          <p:spPr bwMode="auto">
            <a:xfrm>
              <a:off x="2525058" y="4093695"/>
              <a:ext cx="1669276" cy="415302"/>
            </a:xfrm>
            <a:prstGeom prst="roundRect">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de-DE" sz="2000" dirty="0"/>
                <a:t>Backend</a:t>
              </a:r>
              <a:endParaRPr kumimoji="0" lang="de-DE" sz="2000" b="0" i="0" u="none" strike="noStrike" cap="none" normalizeH="0" baseline="0" dirty="0">
                <a:ln>
                  <a:noFill/>
                </a:ln>
                <a:solidFill>
                  <a:schemeClr val="tx1"/>
                </a:solidFill>
                <a:effectLst/>
                <a:latin typeface="Arial" charset="0"/>
              </a:endParaRPr>
            </a:p>
          </p:txBody>
        </p:sp>
        <p:cxnSp>
          <p:nvCxnSpPr>
            <p:cNvPr id="40" name="Gerade Verbindung mit Pfeil 39">
              <a:extLst>
                <a:ext uri="{FF2B5EF4-FFF2-40B4-BE49-F238E27FC236}">
                  <a16:creationId xmlns:a16="http://schemas.microsoft.com/office/drawing/2014/main" id="{F3D6CE4D-DDE6-49AF-A2F8-963FC896E5A2}"/>
                </a:ext>
              </a:extLst>
            </p:cNvPr>
            <p:cNvCxnSpPr>
              <a:cxnSpLocks/>
            </p:cNvCxnSpPr>
            <p:nvPr/>
          </p:nvCxnSpPr>
          <p:spPr bwMode="auto">
            <a:xfrm>
              <a:off x="2927648" y="3455479"/>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Gerade Verbindung mit Pfeil 40">
              <a:extLst>
                <a:ext uri="{FF2B5EF4-FFF2-40B4-BE49-F238E27FC236}">
                  <a16:creationId xmlns:a16="http://schemas.microsoft.com/office/drawing/2014/main" id="{B99A5081-AF38-4B2B-A313-CAABA7AC6B58}"/>
                </a:ext>
              </a:extLst>
            </p:cNvPr>
            <p:cNvCxnSpPr>
              <a:cxnSpLocks/>
            </p:cNvCxnSpPr>
            <p:nvPr/>
          </p:nvCxnSpPr>
          <p:spPr bwMode="auto">
            <a:xfrm>
              <a:off x="2937173" y="3978647"/>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2" name="Gerade Verbindung mit Pfeil 41">
              <a:extLst>
                <a:ext uri="{FF2B5EF4-FFF2-40B4-BE49-F238E27FC236}">
                  <a16:creationId xmlns:a16="http://schemas.microsoft.com/office/drawing/2014/main" id="{46A988D3-41F4-4745-9431-2B1E7A4EE9AF}"/>
                </a:ext>
              </a:extLst>
            </p:cNvPr>
            <p:cNvCxnSpPr>
              <a:cxnSpLocks/>
            </p:cNvCxnSpPr>
            <p:nvPr/>
          </p:nvCxnSpPr>
          <p:spPr bwMode="auto">
            <a:xfrm rot="10800000">
              <a:off x="3791744" y="3457575"/>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3" name="Gerade Verbindung mit Pfeil 42">
              <a:extLst>
                <a:ext uri="{FF2B5EF4-FFF2-40B4-BE49-F238E27FC236}">
                  <a16:creationId xmlns:a16="http://schemas.microsoft.com/office/drawing/2014/main" id="{0AABAC8D-4069-468F-AA90-4A58D8EDA05F}"/>
                </a:ext>
              </a:extLst>
            </p:cNvPr>
            <p:cNvCxnSpPr>
              <a:cxnSpLocks/>
            </p:cNvCxnSpPr>
            <p:nvPr/>
          </p:nvCxnSpPr>
          <p:spPr bwMode="auto">
            <a:xfrm rot="10800000">
              <a:off x="3791745" y="3978746"/>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pic>
        <p:nvPicPr>
          <p:cNvPr id="44" name="Picture 6" descr="https://static.packt-cdn.com/products/9781786466143/graphics/4acb659d-4dea-43e0-a3a6-ea78711b497f.png">
            <a:extLst>
              <a:ext uri="{FF2B5EF4-FFF2-40B4-BE49-F238E27FC236}">
                <a16:creationId xmlns:a16="http://schemas.microsoft.com/office/drawing/2014/main" id="{C8A4C961-4B28-42E4-9811-4BDC972AC6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5210" r="39424" b="2528"/>
          <a:stretch/>
        </p:blipFill>
        <p:spPr bwMode="auto">
          <a:xfrm>
            <a:off x="5738812" y="1253501"/>
            <a:ext cx="3093492" cy="102586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https://static.packt-cdn.com/products/9781786466143/graphics/4acb659d-4dea-43e0-a3a6-ea78711b497f.png">
            <a:extLst>
              <a:ext uri="{FF2B5EF4-FFF2-40B4-BE49-F238E27FC236}">
                <a16:creationId xmlns:a16="http://schemas.microsoft.com/office/drawing/2014/main" id="{934DA6E6-DC44-4615-B051-DF24196AF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96" t="85963" r="79572" b="2528"/>
          <a:stretch/>
        </p:blipFill>
        <p:spPr bwMode="auto">
          <a:xfrm>
            <a:off x="9450585" y="1244495"/>
            <a:ext cx="936105" cy="96285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https://static.packt-cdn.com/products/9781786466143/graphics/4acb659d-4dea-43e0-a3a6-ea78711b497f.png">
            <a:extLst>
              <a:ext uri="{FF2B5EF4-FFF2-40B4-BE49-F238E27FC236}">
                <a16:creationId xmlns:a16="http://schemas.microsoft.com/office/drawing/2014/main" id="{E2321E12-1A2A-443A-A4EB-047548BA61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96" t="85963" r="79572" b="2528"/>
          <a:stretch/>
        </p:blipFill>
        <p:spPr bwMode="auto">
          <a:xfrm>
            <a:off x="9522594" y="1316503"/>
            <a:ext cx="936105" cy="96285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https://static.packt-cdn.com/products/9781786466143/graphics/4acb659d-4dea-43e0-a3a6-ea78711b497f.png">
            <a:extLst>
              <a:ext uri="{FF2B5EF4-FFF2-40B4-BE49-F238E27FC236}">
                <a16:creationId xmlns:a16="http://schemas.microsoft.com/office/drawing/2014/main" id="{16DCA208-B0FD-4FFD-A081-7CFD4A697A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96" t="85963" r="79572" b="2528"/>
          <a:stretch/>
        </p:blipFill>
        <p:spPr bwMode="auto">
          <a:xfrm>
            <a:off x="9594602" y="1388511"/>
            <a:ext cx="936105" cy="962858"/>
          </a:xfrm>
          <a:prstGeom prst="rect">
            <a:avLst/>
          </a:prstGeom>
          <a:noFill/>
          <a:extLst>
            <a:ext uri="{909E8E84-426E-40DD-AFC4-6F175D3DCCD1}">
              <a14:hiddenFill xmlns:a14="http://schemas.microsoft.com/office/drawing/2010/main">
                <a:solidFill>
                  <a:srgbClr val="FFFFFF"/>
                </a:solidFill>
              </a14:hiddenFill>
            </a:ext>
          </a:extLst>
        </p:spPr>
      </p:pic>
      <p:sp>
        <p:nvSpPr>
          <p:cNvPr id="48" name="Textfeld 47">
            <a:extLst>
              <a:ext uri="{FF2B5EF4-FFF2-40B4-BE49-F238E27FC236}">
                <a16:creationId xmlns:a16="http://schemas.microsoft.com/office/drawing/2014/main" id="{F424FDC9-04A8-4F1F-A1BD-0EEF08130C58}"/>
              </a:ext>
            </a:extLst>
          </p:cNvPr>
          <p:cNvSpPr txBox="1"/>
          <p:nvPr/>
        </p:nvSpPr>
        <p:spPr>
          <a:xfrm>
            <a:off x="6384078" y="2405699"/>
            <a:ext cx="1374094" cy="400110"/>
          </a:xfrm>
          <a:prstGeom prst="rect">
            <a:avLst/>
          </a:prstGeom>
          <a:noFill/>
        </p:spPr>
        <p:txBody>
          <a:bodyPr wrap="none" rtlCol="0">
            <a:spAutoFit/>
          </a:bodyPr>
          <a:lstStyle/>
          <a:p>
            <a:pPr algn="ctr"/>
            <a:r>
              <a:rPr lang="de-DE" sz="1000" i="1" dirty="0"/>
              <a:t>Beliebige</a:t>
            </a:r>
          </a:p>
          <a:p>
            <a:pPr algn="ctr"/>
            <a:r>
              <a:rPr lang="de-DE" sz="1000" i="1" dirty="0" err="1"/>
              <a:t>Graphenverteilungen</a:t>
            </a:r>
            <a:endParaRPr lang="de-DE" sz="1000" i="1" dirty="0"/>
          </a:p>
        </p:txBody>
      </p:sp>
      <p:pic>
        <p:nvPicPr>
          <p:cNvPr id="49" name="Picture 4" descr="Generator Icons - Download Free Vector Icons | Noun Project">
            <a:extLst>
              <a:ext uri="{FF2B5EF4-FFF2-40B4-BE49-F238E27FC236}">
                <a16:creationId xmlns:a16="http://schemas.microsoft.com/office/drawing/2014/main" id="{76C56564-077D-49A2-A2B5-587CFE499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5761" y="1129351"/>
            <a:ext cx="1152128" cy="1152128"/>
          </a:xfrm>
          <a:prstGeom prst="rect">
            <a:avLst/>
          </a:prstGeom>
          <a:noFill/>
          <a:extLst>
            <a:ext uri="{909E8E84-426E-40DD-AFC4-6F175D3DCCD1}">
              <a14:hiddenFill xmlns:a14="http://schemas.microsoft.com/office/drawing/2010/main">
                <a:solidFill>
                  <a:srgbClr val="FFFFFF"/>
                </a:solidFill>
              </a14:hiddenFill>
            </a:ext>
          </a:extLst>
        </p:spPr>
      </p:pic>
      <p:sp>
        <p:nvSpPr>
          <p:cNvPr id="50" name="Textfeld 49">
            <a:extLst>
              <a:ext uri="{FF2B5EF4-FFF2-40B4-BE49-F238E27FC236}">
                <a16:creationId xmlns:a16="http://schemas.microsoft.com/office/drawing/2014/main" id="{9CAAD7FF-28BF-44A1-B887-4DB1C98DFD4F}"/>
              </a:ext>
            </a:extLst>
          </p:cNvPr>
          <p:cNvSpPr txBox="1"/>
          <p:nvPr/>
        </p:nvSpPr>
        <p:spPr>
          <a:xfrm>
            <a:off x="3939574" y="2313733"/>
            <a:ext cx="1204177" cy="246221"/>
          </a:xfrm>
          <a:prstGeom prst="rect">
            <a:avLst/>
          </a:prstGeom>
          <a:noFill/>
        </p:spPr>
        <p:txBody>
          <a:bodyPr wrap="none" rtlCol="0">
            <a:spAutoFit/>
          </a:bodyPr>
          <a:lstStyle/>
          <a:p>
            <a:pPr algn="ctr"/>
            <a:r>
              <a:rPr lang="de-DE" sz="1000" i="1" dirty="0"/>
              <a:t>Generatorfunktion</a:t>
            </a:r>
          </a:p>
        </p:txBody>
      </p:sp>
      <p:cxnSp>
        <p:nvCxnSpPr>
          <p:cNvPr id="51" name="Gerade Verbindung mit Pfeil 50">
            <a:extLst>
              <a:ext uri="{FF2B5EF4-FFF2-40B4-BE49-F238E27FC236}">
                <a16:creationId xmlns:a16="http://schemas.microsoft.com/office/drawing/2014/main" id="{06885AE4-54D8-4FC3-A3E1-2EAFD3801EE4}"/>
              </a:ext>
            </a:extLst>
          </p:cNvPr>
          <p:cNvCxnSpPr>
            <a:cxnSpLocks/>
          </p:cNvCxnSpPr>
          <p:nvPr/>
        </p:nvCxnSpPr>
        <p:spPr bwMode="auto">
          <a:xfrm>
            <a:off x="5222610" y="1741608"/>
            <a:ext cx="42518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2" name="Gerade Verbindung mit Pfeil 51">
            <a:extLst>
              <a:ext uri="{FF2B5EF4-FFF2-40B4-BE49-F238E27FC236}">
                <a16:creationId xmlns:a16="http://schemas.microsoft.com/office/drawing/2014/main" id="{0DF85858-9FE4-49B7-B869-000B686DB1E4}"/>
              </a:ext>
            </a:extLst>
          </p:cNvPr>
          <p:cNvCxnSpPr>
            <a:cxnSpLocks/>
          </p:cNvCxnSpPr>
          <p:nvPr/>
        </p:nvCxnSpPr>
        <p:spPr bwMode="auto">
          <a:xfrm>
            <a:off x="8953987" y="1741608"/>
            <a:ext cx="34894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3" name="Textfeld 52">
            <a:extLst>
              <a:ext uri="{FF2B5EF4-FFF2-40B4-BE49-F238E27FC236}">
                <a16:creationId xmlns:a16="http://schemas.microsoft.com/office/drawing/2014/main" id="{AFE6C7B2-028F-4D1F-A4F2-85B9776CF6EE}"/>
              </a:ext>
            </a:extLst>
          </p:cNvPr>
          <p:cNvSpPr txBox="1"/>
          <p:nvPr/>
        </p:nvSpPr>
        <p:spPr>
          <a:xfrm>
            <a:off x="8977376" y="2495126"/>
            <a:ext cx="1943160" cy="400110"/>
          </a:xfrm>
          <a:prstGeom prst="rect">
            <a:avLst/>
          </a:prstGeom>
          <a:noFill/>
        </p:spPr>
        <p:txBody>
          <a:bodyPr wrap="none" rtlCol="0">
            <a:spAutoFit/>
          </a:bodyPr>
          <a:lstStyle/>
          <a:p>
            <a:pPr algn="ctr"/>
            <a:r>
              <a:rPr lang="de-DE" sz="1000" i="1" dirty="0" err="1"/>
              <a:t>Artefaktinstanz</a:t>
            </a:r>
            <a:r>
              <a:rPr lang="de-DE" sz="1000" i="1" dirty="0"/>
              <a:t>, welche der </a:t>
            </a:r>
          </a:p>
          <a:p>
            <a:pPr algn="ctr"/>
            <a:r>
              <a:rPr lang="de-DE" sz="1000" i="1" dirty="0"/>
              <a:t>Nutzerparametrisierung genügt</a:t>
            </a:r>
          </a:p>
        </p:txBody>
      </p:sp>
      <p:pic>
        <p:nvPicPr>
          <p:cNvPr id="54" name="Picture 8" descr="Clipboard Icon Vector Art, Icons, and Graphics for Free Download">
            <a:extLst>
              <a:ext uri="{FF2B5EF4-FFF2-40B4-BE49-F238E27FC236}">
                <a16:creationId xmlns:a16="http://schemas.microsoft.com/office/drawing/2014/main" id="{78C70CDE-1B40-499F-8B36-ABF4B259E5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4451" y="1244495"/>
            <a:ext cx="1150776" cy="1150776"/>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Gerade Verbindung mit Pfeil 54">
            <a:extLst>
              <a:ext uri="{FF2B5EF4-FFF2-40B4-BE49-F238E27FC236}">
                <a16:creationId xmlns:a16="http://schemas.microsoft.com/office/drawing/2014/main" id="{A706FED1-BAFD-4018-B17E-7FC682422D90}"/>
              </a:ext>
            </a:extLst>
          </p:cNvPr>
          <p:cNvCxnSpPr>
            <a:cxnSpLocks/>
          </p:cNvCxnSpPr>
          <p:nvPr/>
        </p:nvCxnSpPr>
        <p:spPr bwMode="auto">
          <a:xfrm>
            <a:off x="10707364" y="1797932"/>
            <a:ext cx="3772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6" name="Textfeld 55">
            <a:extLst>
              <a:ext uri="{FF2B5EF4-FFF2-40B4-BE49-F238E27FC236}">
                <a16:creationId xmlns:a16="http://schemas.microsoft.com/office/drawing/2014/main" id="{DF5FF9A7-4C1E-4A4F-9510-C472AC875F73}"/>
              </a:ext>
            </a:extLst>
          </p:cNvPr>
          <p:cNvSpPr txBox="1"/>
          <p:nvPr/>
        </p:nvSpPr>
        <p:spPr>
          <a:xfrm>
            <a:off x="11084639" y="2446004"/>
            <a:ext cx="1132041" cy="246221"/>
          </a:xfrm>
          <a:prstGeom prst="rect">
            <a:avLst/>
          </a:prstGeom>
          <a:noFill/>
        </p:spPr>
        <p:txBody>
          <a:bodyPr wrap="none" rtlCol="0">
            <a:spAutoFit/>
          </a:bodyPr>
          <a:lstStyle/>
          <a:p>
            <a:pPr algn="ctr"/>
            <a:r>
              <a:rPr lang="de-DE" sz="1000" i="1" dirty="0"/>
              <a:t>Aufgabeninstanz</a:t>
            </a:r>
          </a:p>
        </p:txBody>
      </p:sp>
      <p:pic>
        <p:nvPicPr>
          <p:cNvPr id="57" name="Picture 10" descr="Search Icon On A Report Board Audit Review Check List Icon Stock  Illustration - Download Image Now - iStock">
            <a:extLst>
              <a:ext uri="{FF2B5EF4-FFF2-40B4-BE49-F238E27FC236}">
                <a16:creationId xmlns:a16="http://schemas.microsoft.com/office/drawing/2014/main" id="{A08A4311-6EF2-40CC-BF02-7CB99996A44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399" t="12932" r="16281" b="18489"/>
          <a:stretch/>
        </p:blipFill>
        <p:spPr bwMode="auto">
          <a:xfrm>
            <a:off x="4140792" y="3201287"/>
            <a:ext cx="797827" cy="94224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22 Software Development Icon - Pin Logo Icon">
            <a:extLst>
              <a:ext uri="{FF2B5EF4-FFF2-40B4-BE49-F238E27FC236}">
                <a16:creationId xmlns:a16="http://schemas.microsoft.com/office/drawing/2014/main" id="{7FA2FD8B-C157-4D83-BECF-85DEE55DFC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0396" y="4941168"/>
            <a:ext cx="962858" cy="962858"/>
          </a:xfrm>
          <a:prstGeom prst="rect">
            <a:avLst/>
          </a:prstGeom>
          <a:noFill/>
          <a:extLst>
            <a:ext uri="{909E8E84-426E-40DD-AFC4-6F175D3DCCD1}">
              <a14:hiddenFill xmlns:a14="http://schemas.microsoft.com/office/drawing/2010/main">
                <a:solidFill>
                  <a:srgbClr val="FFFFFF"/>
                </a:solidFill>
              </a14:hiddenFill>
            </a:ext>
          </a:extLst>
        </p:spPr>
      </p:pic>
      <p:sp>
        <p:nvSpPr>
          <p:cNvPr id="59" name="Textfeld 58">
            <a:extLst>
              <a:ext uri="{FF2B5EF4-FFF2-40B4-BE49-F238E27FC236}">
                <a16:creationId xmlns:a16="http://schemas.microsoft.com/office/drawing/2014/main" id="{25AB3707-854C-4BAA-A13F-733F3C6559EA}"/>
              </a:ext>
            </a:extLst>
          </p:cNvPr>
          <p:cNvSpPr txBox="1"/>
          <p:nvPr/>
        </p:nvSpPr>
        <p:spPr>
          <a:xfrm>
            <a:off x="4006494" y="5968274"/>
            <a:ext cx="942887" cy="400110"/>
          </a:xfrm>
          <a:prstGeom prst="rect">
            <a:avLst/>
          </a:prstGeom>
          <a:noFill/>
        </p:spPr>
        <p:txBody>
          <a:bodyPr wrap="none" rtlCol="0">
            <a:spAutoFit/>
          </a:bodyPr>
          <a:lstStyle/>
          <a:p>
            <a:pPr algn="ctr"/>
            <a:r>
              <a:rPr lang="de-DE" sz="1000" i="1" dirty="0"/>
              <a:t>Ausführungs-</a:t>
            </a:r>
          </a:p>
          <a:p>
            <a:pPr algn="ctr"/>
            <a:r>
              <a:rPr lang="de-DE" sz="1000" i="1" dirty="0" err="1"/>
              <a:t>umgebung</a:t>
            </a:r>
            <a:endParaRPr lang="de-DE" sz="1000" i="1" dirty="0"/>
          </a:p>
        </p:txBody>
      </p:sp>
      <p:sp>
        <p:nvSpPr>
          <p:cNvPr id="60" name="Textfeld 59">
            <a:extLst>
              <a:ext uri="{FF2B5EF4-FFF2-40B4-BE49-F238E27FC236}">
                <a16:creationId xmlns:a16="http://schemas.microsoft.com/office/drawing/2014/main" id="{0622D6FC-8858-4B03-971D-96014E71B75A}"/>
              </a:ext>
            </a:extLst>
          </p:cNvPr>
          <p:cNvSpPr txBox="1"/>
          <p:nvPr/>
        </p:nvSpPr>
        <p:spPr>
          <a:xfrm>
            <a:off x="3827480" y="4138470"/>
            <a:ext cx="1332416" cy="246221"/>
          </a:xfrm>
          <a:prstGeom prst="rect">
            <a:avLst/>
          </a:prstGeom>
          <a:noFill/>
        </p:spPr>
        <p:txBody>
          <a:bodyPr wrap="none" rtlCol="0">
            <a:spAutoFit/>
          </a:bodyPr>
          <a:lstStyle/>
          <a:p>
            <a:pPr algn="ctr"/>
            <a:r>
              <a:rPr lang="de-DE" sz="1000" i="1" dirty="0"/>
              <a:t>Validierungsfunktion</a:t>
            </a:r>
          </a:p>
        </p:txBody>
      </p:sp>
      <p:pic>
        <p:nvPicPr>
          <p:cNvPr id="61" name="Picture 2" descr="Free Data Input icon | Data Input icons PNG, ICO or ICNS">
            <a:extLst>
              <a:ext uri="{FF2B5EF4-FFF2-40B4-BE49-F238E27FC236}">
                <a16:creationId xmlns:a16="http://schemas.microsoft.com/office/drawing/2014/main" id="{85DA77F8-0DBF-4D09-8855-B929A52456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348" t="34273" r="20791" b="19106"/>
          <a:stretch/>
        </p:blipFill>
        <p:spPr bwMode="auto">
          <a:xfrm>
            <a:off x="1127448" y="3645024"/>
            <a:ext cx="1236299" cy="962859"/>
          </a:xfrm>
          <a:prstGeom prst="rect">
            <a:avLst/>
          </a:prstGeom>
          <a:noFill/>
          <a:extLst>
            <a:ext uri="{909E8E84-426E-40DD-AFC4-6F175D3DCCD1}">
              <a14:hiddenFill xmlns:a14="http://schemas.microsoft.com/office/drawing/2010/main">
                <a:solidFill>
                  <a:srgbClr val="FFFFFF"/>
                </a:solidFill>
              </a14:hiddenFill>
            </a:ext>
          </a:extLst>
        </p:spPr>
      </p:pic>
      <p:sp>
        <p:nvSpPr>
          <p:cNvPr id="62" name="Textfeld 61">
            <a:extLst>
              <a:ext uri="{FF2B5EF4-FFF2-40B4-BE49-F238E27FC236}">
                <a16:creationId xmlns:a16="http://schemas.microsoft.com/office/drawing/2014/main" id="{2198376E-387F-4F6C-9FE1-EAE2014E5434}"/>
              </a:ext>
            </a:extLst>
          </p:cNvPr>
          <p:cNvSpPr txBox="1"/>
          <p:nvPr/>
        </p:nvSpPr>
        <p:spPr>
          <a:xfrm>
            <a:off x="1263667" y="4621690"/>
            <a:ext cx="1013419" cy="246221"/>
          </a:xfrm>
          <a:prstGeom prst="rect">
            <a:avLst/>
          </a:prstGeom>
          <a:noFill/>
        </p:spPr>
        <p:txBody>
          <a:bodyPr wrap="none" rtlCol="0">
            <a:spAutoFit/>
          </a:bodyPr>
          <a:lstStyle/>
          <a:p>
            <a:pPr algn="ctr"/>
            <a:r>
              <a:rPr lang="de-DE" sz="1000" i="1" dirty="0"/>
              <a:t>Nutzereingabe</a:t>
            </a:r>
          </a:p>
        </p:txBody>
      </p:sp>
      <p:cxnSp>
        <p:nvCxnSpPr>
          <p:cNvPr id="63" name="Verbinder: gekrümmt 62">
            <a:extLst>
              <a:ext uri="{FF2B5EF4-FFF2-40B4-BE49-F238E27FC236}">
                <a16:creationId xmlns:a16="http://schemas.microsoft.com/office/drawing/2014/main" id="{2460F0A1-88EC-4155-98A8-A86191D339B5}"/>
              </a:ext>
            </a:extLst>
          </p:cNvPr>
          <p:cNvCxnSpPr>
            <a:stCxn id="61" idx="3"/>
            <a:endCxn id="49" idx="1"/>
          </p:cNvCxnSpPr>
          <p:nvPr/>
        </p:nvCxnSpPr>
        <p:spPr bwMode="auto">
          <a:xfrm flipV="1">
            <a:off x="2363747" y="1705415"/>
            <a:ext cx="1612014" cy="2421039"/>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cxnSp>
        <p:nvCxnSpPr>
          <p:cNvPr id="64" name="Verbinder: gekrümmt 63">
            <a:extLst>
              <a:ext uri="{FF2B5EF4-FFF2-40B4-BE49-F238E27FC236}">
                <a16:creationId xmlns:a16="http://schemas.microsoft.com/office/drawing/2014/main" id="{C3ACDCD2-4BB4-4275-8BEF-00C1CB9B811F}"/>
              </a:ext>
            </a:extLst>
          </p:cNvPr>
          <p:cNvCxnSpPr>
            <a:cxnSpLocks/>
            <a:stCxn id="61" idx="3"/>
            <a:endCxn id="57" idx="1"/>
          </p:cNvCxnSpPr>
          <p:nvPr/>
        </p:nvCxnSpPr>
        <p:spPr bwMode="auto">
          <a:xfrm flipV="1">
            <a:off x="2363747" y="3672412"/>
            <a:ext cx="1777045" cy="454042"/>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cxnSp>
        <p:nvCxnSpPr>
          <p:cNvPr id="65" name="Verbinder: gekrümmt 64">
            <a:extLst>
              <a:ext uri="{FF2B5EF4-FFF2-40B4-BE49-F238E27FC236}">
                <a16:creationId xmlns:a16="http://schemas.microsoft.com/office/drawing/2014/main" id="{31C16B5B-C513-4A9A-A2CD-BC1DDB35359D}"/>
              </a:ext>
            </a:extLst>
          </p:cNvPr>
          <p:cNvCxnSpPr>
            <a:stCxn id="61" idx="3"/>
            <a:endCxn id="58" idx="1"/>
          </p:cNvCxnSpPr>
          <p:nvPr/>
        </p:nvCxnSpPr>
        <p:spPr bwMode="auto">
          <a:xfrm>
            <a:off x="2363747" y="4126454"/>
            <a:ext cx="1706649" cy="1296143"/>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983269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AA52C903-7331-4280-8E5B-957A8C6FB402}"/>
              </a:ext>
            </a:extLst>
          </p:cNvPr>
          <p:cNvSpPr>
            <a:spLocks noGrp="1"/>
          </p:cNvSpPr>
          <p:nvPr>
            <p:ph idx="1"/>
          </p:nvPr>
        </p:nvSpPr>
        <p:spPr/>
        <p:txBody>
          <a:bodyPr/>
          <a:lstStyle/>
          <a:p>
            <a:pPr marL="457200" indent="-457200">
              <a:buFont typeface="+mj-lt"/>
              <a:buAutoNum type="arabicPeriod"/>
            </a:pPr>
            <a:r>
              <a:rPr lang="de-DE" sz="1600" dirty="0"/>
              <a:t>Vorstellung der Projektmitglieder</a:t>
            </a:r>
          </a:p>
          <a:p>
            <a:pPr marL="457200" indent="-457200">
              <a:buFont typeface="+mj-lt"/>
              <a:buAutoNum type="arabicPeriod"/>
            </a:pPr>
            <a:r>
              <a:rPr lang="de-DE" sz="1600" dirty="0"/>
              <a:t>Motivation zu OPALADIN</a:t>
            </a:r>
          </a:p>
          <a:p>
            <a:pPr marL="457200" indent="-457200">
              <a:buFont typeface="+mj-lt"/>
              <a:buAutoNum type="arabicPeriod"/>
            </a:pPr>
            <a:r>
              <a:rPr lang="de-DE" sz="1600" dirty="0"/>
              <a:t>Charakterisierung von ALADIN</a:t>
            </a:r>
          </a:p>
          <a:p>
            <a:pPr marL="457200" indent="-457200">
              <a:buFont typeface="+mj-lt"/>
              <a:buAutoNum type="arabicPeriod"/>
            </a:pPr>
            <a:r>
              <a:rPr lang="de-DE" sz="1600" dirty="0"/>
              <a:t>Funktionsumfang von ALADIN</a:t>
            </a:r>
          </a:p>
          <a:p>
            <a:pPr marL="457200" indent="-457200">
              <a:buFont typeface="+mj-lt"/>
              <a:buAutoNum type="arabicPeriod"/>
            </a:pPr>
            <a:r>
              <a:rPr lang="de-DE" sz="1600" dirty="0"/>
              <a:t>Aufbau und Ablaufstruktur von ALADIN?</a:t>
            </a:r>
          </a:p>
          <a:p>
            <a:pPr marL="457200" indent="-457200">
              <a:buFont typeface="+mj-lt"/>
              <a:buAutoNum type="arabicPeriod"/>
            </a:pPr>
            <a:r>
              <a:rPr lang="de-DE" sz="1600" b="1" dirty="0"/>
              <a:t>Anforderungen an OPALADIN</a:t>
            </a:r>
          </a:p>
          <a:p>
            <a:pPr marL="457200" indent="-457200">
              <a:buFont typeface="+mj-lt"/>
              <a:buAutoNum type="arabicPeriod"/>
            </a:pPr>
            <a:r>
              <a:rPr lang="de-DE" sz="1600" dirty="0"/>
              <a:t>Grobkonzept für OPALADIN</a:t>
            </a:r>
          </a:p>
          <a:p>
            <a:pPr marL="457200" indent="-457200">
              <a:buFont typeface="+mj-lt"/>
              <a:buAutoNum type="arabicPeriod"/>
            </a:pPr>
            <a:r>
              <a:rPr lang="de-DE" sz="1600" dirty="0"/>
              <a:t>Organisatorisches zu OPALADIN</a:t>
            </a:r>
          </a:p>
        </p:txBody>
      </p:sp>
      <p:sp>
        <p:nvSpPr>
          <p:cNvPr id="4" name="Titel 3">
            <a:extLst>
              <a:ext uri="{FF2B5EF4-FFF2-40B4-BE49-F238E27FC236}">
                <a16:creationId xmlns:a16="http://schemas.microsoft.com/office/drawing/2014/main" id="{41D558A8-ED8A-43BC-8CB9-55612D3D9C5D}"/>
              </a:ext>
            </a:extLst>
          </p:cNvPr>
          <p:cNvSpPr>
            <a:spLocks noGrp="1"/>
          </p:cNvSpPr>
          <p:nvPr>
            <p:ph type="title"/>
          </p:nvPr>
        </p:nvSpPr>
        <p:spPr/>
        <p:txBody>
          <a:bodyPr/>
          <a:lstStyle/>
          <a:p>
            <a:r>
              <a:rPr lang="de-DE" dirty="0"/>
              <a:t>Gliederung</a:t>
            </a:r>
          </a:p>
        </p:txBody>
      </p:sp>
    </p:spTree>
    <p:extLst>
      <p:ext uri="{BB962C8B-B14F-4D97-AF65-F5344CB8AC3E}">
        <p14:creationId xmlns:p14="http://schemas.microsoft.com/office/powerpoint/2010/main" val="2671228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DDAF307-8745-411A-AAEE-A30F5290095C}"/>
              </a:ext>
            </a:extLst>
          </p:cNvPr>
          <p:cNvSpPr>
            <a:spLocks noGrp="1"/>
          </p:cNvSpPr>
          <p:nvPr>
            <p:ph idx="1"/>
          </p:nvPr>
        </p:nvSpPr>
        <p:spPr/>
        <p:txBody>
          <a:bodyPr/>
          <a:lstStyle/>
          <a:p>
            <a:r>
              <a:rPr lang="de-DE" dirty="0"/>
              <a:t>Neue Aufgabentypen aus anderen Fachgebieten</a:t>
            </a:r>
          </a:p>
          <a:p>
            <a:pPr lvl="1"/>
            <a:r>
              <a:rPr lang="de-DE" dirty="0"/>
              <a:t>Musik</a:t>
            </a:r>
          </a:p>
          <a:p>
            <a:pPr lvl="1"/>
            <a:r>
              <a:rPr lang="de-DE" dirty="0"/>
              <a:t>Jura</a:t>
            </a:r>
          </a:p>
          <a:p>
            <a:pPr lvl="1"/>
            <a:r>
              <a:rPr lang="de-DE" dirty="0"/>
              <a:t>Chemie</a:t>
            </a:r>
          </a:p>
          <a:p>
            <a:pPr lvl="1"/>
            <a:r>
              <a:rPr lang="de-DE" dirty="0"/>
              <a:t>…</a:t>
            </a:r>
          </a:p>
          <a:p>
            <a:r>
              <a:rPr lang="de-DE" dirty="0"/>
              <a:t>Kontextualisierung/Veranschaulichung von Aufgabentypen</a:t>
            </a:r>
          </a:p>
          <a:p>
            <a:pPr lvl="1"/>
            <a:r>
              <a:rPr lang="de-DE" dirty="0"/>
              <a:t>Semantisch sinnvoll</a:t>
            </a:r>
          </a:p>
          <a:p>
            <a:pPr lvl="1"/>
            <a:r>
              <a:rPr lang="de-DE" dirty="0"/>
              <a:t>Ausreichend </a:t>
            </a:r>
            <a:r>
              <a:rPr lang="de-DE" dirty="0" err="1"/>
              <a:t>typikalisch</a:t>
            </a:r>
            <a:endParaRPr lang="de-DE" dirty="0"/>
          </a:p>
          <a:p>
            <a:r>
              <a:rPr lang="de-DE" dirty="0"/>
              <a:t>Rein deklarative Erstellung neuer Aufgabentypen durch Informatik-fremde </a:t>
            </a:r>
            <a:r>
              <a:rPr lang="de-DE" dirty="0" err="1"/>
              <a:t>Fachexpert</a:t>
            </a:r>
            <a:r>
              <a:rPr lang="de-DE" dirty="0"/>
              <a:t>(</a:t>
            </a:r>
            <a:r>
              <a:rPr lang="de-DE" dirty="0" err="1"/>
              <a:t>inn</a:t>
            </a:r>
            <a:r>
              <a:rPr lang="de-DE" dirty="0"/>
              <a:t>)en</a:t>
            </a:r>
          </a:p>
          <a:p>
            <a:pPr lvl="1"/>
            <a:r>
              <a:rPr lang="de-DE" dirty="0"/>
              <a:t>Aufgabengeneratoren</a:t>
            </a:r>
          </a:p>
          <a:p>
            <a:pPr lvl="1"/>
            <a:r>
              <a:rPr lang="de-DE" dirty="0"/>
              <a:t>Modellierung der interaktiven Aufgaben</a:t>
            </a:r>
          </a:p>
          <a:p>
            <a:r>
              <a:rPr lang="de-DE" dirty="0"/>
              <a:t>Integration in bestehende Lernmanagementsysteme / E-Assessment-Systeme</a:t>
            </a:r>
          </a:p>
          <a:p>
            <a:pPr lvl="1"/>
            <a:r>
              <a:rPr lang="de-DE" dirty="0"/>
              <a:t>OPAL</a:t>
            </a:r>
          </a:p>
          <a:p>
            <a:pPr lvl="1"/>
            <a:r>
              <a:rPr lang="de-DE" dirty="0"/>
              <a:t>ONYX</a:t>
            </a:r>
          </a:p>
        </p:txBody>
      </p:sp>
      <p:sp>
        <p:nvSpPr>
          <p:cNvPr id="3" name="Titel 2">
            <a:extLst>
              <a:ext uri="{FF2B5EF4-FFF2-40B4-BE49-F238E27FC236}">
                <a16:creationId xmlns:a16="http://schemas.microsoft.com/office/drawing/2014/main" id="{8FB09820-0A57-400B-A8C2-95403A928EA8}"/>
              </a:ext>
            </a:extLst>
          </p:cNvPr>
          <p:cNvSpPr>
            <a:spLocks noGrp="1"/>
          </p:cNvSpPr>
          <p:nvPr>
            <p:ph type="title"/>
          </p:nvPr>
        </p:nvSpPr>
        <p:spPr/>
        <p:txBody>
          <a:bodyPr/>
          <a:lstStyle/>
          <a:p>
            <a:r>
              <a:rPr lang="de-DE" dirty="0"/>
              <a:t>6. Anforderungen an OPALADIN</a:t>
            </a:r>
          </a:p>
        </p:txBody>
      </p:sp>
    </p:spTree>
    <p:extLst>
      <p:ext uri="{BB962C8B-B14F-4D97-AF65-F5344CB8AC3E}">
        <p14:creationId xmlns:p14="http://schemas.microsoft.com/office/powerpoint/2010/main" val="3419586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AA52C903-7331-4280-8E5B-957A8C6FB402}"/>
              </a:ext>
            </a:extLst>
          </p:cNvPr>
          <p:cNvSpPr>
            <a:spLocks noGrp="1"/>
          </p:cNvSpPr>
          <p:nvPr>
            <p:ph idx="1"/>
          </p:nvPr>
        </p:nvSpPr>
        <p:spPr/>
        <p:txBody>
          <a:bodyPr/>
          <a:lstStyle/>
          <a:p>
            <a:pPr marL="457200" indent="-457200">
              <a:buFont typeface="+mj-lt"/>
              <a:buAutoNum type="arabicPeriod"/>
            </a:pPr>
            <a:r>
              <a:rPr lang="de-DE" sz="1600" dirty="0"/>
              <a:t>Vorstellung der Projektmitglieder</a:t>
            </a:r>
          </a:p>
          <a:p>
            <a:pPr marL="457200" indent="-457200">
              <a:buFont typeface="+mj-lt"/>
              <a:buAutoNum type="arabicPeriod"/>
            </a:pPr>
            <a:r>
              <a:rPr lang="de-DE" sz="1600" dirty="0"/>
              <a:t>Motivation zu OPALADIN</a:t>
            </a:r>
          </a:p>
          <a:p>
            <a:pPr marL="457200" indent="-457200">
              <a:buFont typeface="+mj-lt"/>
              <a:buAutoNum type="arabicPeriod"/>
            </a:pPr>
            <a:r>
              <a:rPr lang="de-DE" sz="1600" dirty="0"/>
              <a:t>Charakterisierung von ALADIN</a:t>
            </a:r>
          </a:p>
          <a:p>
            <a:pPr marL="457200" indent="-457200">
              <a:buFont typeface="+mj-lt"/>
              <a:buAutoNum type="arabicPeriod"/>
            </a:pPr>
            <a:r>
              <a:rPr lang="de-DE" sz="1600" dirty="0"/>
              <a:t>Funktionsumfang von ALADIN</a:t>
            </a:r>
          </a:p>
          <a:p>
            <a:pPr marL="457200" indent="-457200">
              <a:buFont typeface="+mj-lt"/>
              <a:buAutoNum type="arabicPeriod"/>
            </a:pPr>
            <a:r>
              <a:rPr lang="de-DE" sz="1600" dirty="0"/>
              <a:t>Aufbau und Ablaufstruktur von ALADIN?</a:t>
            </a:r>
          </a:p>
          <a:p>
            <a:pPr marL="457200" indent="-457200">
              <a:buFont typeface="+mj-lt"/>
              <a:buAutoNum type="arabicPeriod"/>
            </a:pPr>
            <a:r>
              <a:rPr lang="de-DE" sz="1600" dirty="0"/>
              <a:t>Anforderungen an OPALADIN</a:t>
            </a:r>
          </a:p>
          <a:p>
            <a:pPr marL="457200" indent="-457200">
              <a:buFont typeface="+mj-lt"/>
              <a:buAutoNum type="arabicPeriod"/>
            </a:pPr>
            <a:r>
              <a:rPr lang="de-DE" sz="1600" b="1" dirty="0"/>
              <a:t>Grobkonzept für OPALADIN</a:t>
            </a:r>
          </a:p>
          <a:p>
            <a:pPr marL="457200" indent="-457200">
              <a:buFont typeface="+mj-lt"/>
              <a:buAutoNum type="arabicPeriod"/>
            </a:pPr>
            <a:r>
              <a:rPr lang="de-DE" sz="1600" dirty="0"/>
              <a:t>Organisatorisches zu OPALADIN</a:t>
            </a:r>
          </a:p>
        </p:txBody>
      </p:sp>
      <p:sp>
        <p:nvSpPr>
          <p:cNvPr id="4" name="Titel 3">
            <a:extLst>
              <a:ext uri="{FF2B5EF4-FFF2-40B4-BE49-F238E27FC236}">
                <a16:creationId xmlns:a16="http://schemas.microsoft.com/office/drawing/2014/main" id="{41D558A8-ED8A-43BC-8CB9-55612D3D9C5D}"/>
              </a:ext>
            </a:extLst>
          </p:cNvPr>
          <p:cNvSpPr>
            <a:spLocks noGrp="1"/>
          </p:cNvSpPr>
          <p:nvPr>
            <p:ph type="title"/>
          </p:nvPr>
        </p:nvSpPr>
        <p:spPr/>
        <p:txBody>
          <a:bodyPr/>
          <a:lstStyle/>
          <a:p>
            <a:r>
              <a:rPr lang="de-DE" dirty="0"/>
              <a:t>Gliederung</a:t>
            </a:r>
          </a:p>
        </p:txBody>
      </p:sp>
    </p:spTree>
    <p:extLst>
      <p:ext uri="{BB962C8B-B14F-4D97-AF65-F5344CB8AC3E}">
        <p14:creationId xmlns:p14="http://schemas.microsoft.com/office/powerpoint/2010/main" val="2338099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A904DE4-B441-478C-8D23-AEA4B7FC5CA5}"/>
              </a:ext>
            </a:extLst>
          </p:cNvPr>
          <p:cNvSpPr>
            <a:spLocks noGrp="1"/>
          </p:cNvSpPr>
          <p:nvPr>
            <p:ph type="title"/>
          </p:nvPr>
        </p:nvSpPr>
        <p:spPr/>
        <p:txBody>
          <a:bodyPr/>
          <a:lstStyle/>
          <a:p>
            <a:r>
              <a:rPr lang="de-DE" dirty="0"/>
              <a:t>7.1.1 Geschäftsprozessmodellierung </a:t>
            </a:r>
            <a:br>
              <a:rPr lang="de-DE" dirty="0"/>
            </a:br>
            <a:r>
              <a:rPr lang="de-DE" dirty="0"/>
              <a:t>(Generative Grammatiken / </a:t>
            </a:r>
            <a:r>
              <a:rPr lang="de-DE" dirty="0" err="1"/>
              <a:t>Constraintprogrammierung</a:t>
            </a:r>
            <a:r>
              <a:rPr lang="de-DE" dirty="0"/>
              <a:t>)</a:t>
            </a:r>
          </a:p>
        </p:txBody>
      </p:sp>
      <p:sp>
        <p:nvSpPr>
          <p:cNvPr id="4" name="Inhaltsplatzhalter 1">
            <a:extLst>
              <a:ext uri="{FF2B5EF4-FFF2-40B4-BE49-F238E27FC236}">
                <a16:creationId xmlns:a16="http://schemas.microsoft.com/office/drawing/2014/main" id="{B82F22D5-4F8A-48D9-A9B6-61CBCA3EE1CE}"/>
              </a:ext>
            </a:extLst>
          </p:cNvPr>
          <p:cNvSpPr txBox="1">
            <a:spLocks/>
          </p:cNvSpPr>
          <p:nvPr/>
        </p:nvSpPr>
        <p:spPr>
          <a:xfrm>
            <a:off x="242126" y="1202144"/>
            <a:ext cx="10992608" cy="5256584"/>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r>
              <a:rPr lang="de-DE" kern="0"/>
              <a:t>Flowcharts</a:t>
            </a:r>
          </a:p>
          <a:p>
            <a:endParaRPr lang="de-DE" kern="0"/>
          </a:p>
          <a:p>
            <a:endParaRPr lang="de-DE" kern="0"/>
          </a:p>
          <a:p>
            <a:r>
              <a:rPr lang="de-DE" kern="0"/>
              <a:t>UML-Aktivitätsdiagramm</a:t>
            </a:r>
          </a:p>
          <a:p>
            <a:endParaRPr lang="de-DE" kern="0"/>
          </a:p>
          <a:p>
            <a:endParaRPr lang="de-DE" kern="0"/>
          </a:p>
          <a:p>
            <a:r>
              <a:rPr lang="de-DE" kern="0"/>
              <a:t>EPK</a:t>
            </a:r>
          </a:p>
          <a:p>
            <a:endParaRPr lang="de-DE" kern="0"/>
          </a:p>
          <a:p>
            <a:endParaRPr lang="de-DE" kern="0"/>
          </a:p>
          <a:p>
            <a:r>
              <a:rPr lang="de-DE" kern="0"/>
              <a:t>BPMN</a:t>
            </a:r>
            <a:endParaRPr lang="de-DE" kern="0" dirty="0"/>
          </a:p>
        </p:txBody>
      </p:sp>
      <p:pic>
        <p:nvPicPr>
          <p:cNvPr id="5" name="Grafik 4">
            <a:extLst>
              <a:ext uri="{FF2B5EF4-FFF2-40B4-BE49-F238E27FC236}">
                <a16:creationId xmlns:a16="http://schemas.microsoft.com/office/drawing/2014/main" id="{AB593E29-9B11-40D5-BF4E-9683895C3970}"/>
              </a:ext>
            </a:extLst>
          </p:cNvPr>
          <p:cNvPicPr>
            <a:picLocks noChangeAspect="1"/>
          </p:cNvPicPr>
          <p:nvPr/>
        </p:nvPicPr>
        <p:blipFill>
          <a:blip r:embed="rId2"/>
          <a:stretch>
            <a:fillRect/>
          </a:stretch>
        </p:blipFill>
        <p:spPr>
          <a:xfrm>
            <a:off x="3356471" y="4514512"/>
            <a:ext cx="3190875" cy="1219200"/>
          </a:xfrm>
          <a:prstGeom prst="rect">
            <a:avLst/>
          </a:prstGeom>
        </p:spPr>
      </p:pic>
      <p:pic>
        <p:nvPicPr>
          <p:cNvPr id="6" name="Grafik 5">
            <a:extLst>
              <a:ext uri="{FF2B5EF4-FFF2-40B4-BE49-F238E27FC236}">
                <a16:creationId xmlns:a16="http://schemas.microsoft.com/office/drawing/2014/main" id="{79E4C272-03F1-4A1B-BF34-6CA5E737664C}"/>
              </a:ext>
            </a:extLst>
          </p:cNvPr>
          <p:cNvPicPr>
            <a:picLocks noChangeAspect="1"/>
          </p:cNvPicPr>
          <p:nvPr/>
        </p:nvPicPr>
        <p:blipFill>
          <a:blip r:embed="rId3"/>
          <a:stretch>
            <a:fillRect/>
          </a:stretch>
        </p:blipFill>
        <p:spPr>
          <a:xfrm>
            <a:off x="2827673" y="3482725"/>
            <a:ext cx="4248472" cy="504552"/>
          </a:xfrm>
          <a:prstGeom prst="rect">
            <a:avLst/>
          </a:prstGeom>
        </p:spPr>
      </p:pic>
      <p:pic>
        <p:nvPicPr>
          <p:cNvPr id="7" name="Grafik 6">
            <a:extLst>
              <a:ext uri="{FF2B5EF4-FFF2-40B4-BE49-F238E27FC236}">
                <a16:creationId xmlns:a16="http://schemas.microsoft.com/office/drawing/2014/main" id="{AA3C23E1-FBF2-4490-8876-92F0A308718F}"/>
              </a:ext>
            </a:extLst>
          </p:cNvPr>
          <p:cNvPicPr>
            <a:picLocks noChangeAspect="1"/>
          </p:cNvPicPr>
          <p:nvPr/>
        </p:nvPicPr>
        <p:blipFill>
          <a:blip r:embed="rId4"/>
          <a:stretch>
            <a:fillRect/>
          </a:stretch>
        </p:blipFill>
        <p:spPr>
          <a:xfrm>
            <a:off x="3631381" y="1909723"/>
            <a:ext cx="2641056" cy="985468"/>
          </a:xfrm>
          <a:prstGeom prst="rect">
            <a:avLst/>
          </a:prstGeom>
        </p:spPr>
      </p:pic>
      <p:pic>
        <p:nvPicPr>
          <p:cNvPr id="8" name="Grafik 7">
            <a:extLst>
              <a:ext uri="{FF2B5EF4-FFF2-40B4-BE49-F238E27FC236}">
                <a16:creationId xmlns:a16="http://schemas.microsoft.com/office/drawing/2014/main" id="{F4DABFFF-55F1-434B-8327-4A111541779C}"/>
              </a:ext>
            </a:extLst>
          </p:cNvPr>
          <p:cNvPicPr>
            <a:picLocks noChangeAspect="1"/>
          </p:cNvPicPr>
          <p:nvPr/>
        </p:nvPicPr>
        <p:blipFill>
          <a:blip r:embed="rId5"/>
          <a:stretch>
            <a:fillRect/>
          </a:stretch>
        </p:blipFill>
        <p:spPr>
          <a:xfrm>
            <a:off x="2683657" y="1055149"/>
            <a:ext cx="4536504" cy="460678"/>
          </a:xfrm>
          <a:prstGeom prst="rect">
            <a:avLst/>
          </a:prstGeom>
        </p:spPr>
      </p:pic>
      <p:pic>
        <p:nvPicPr>
          <p:cNvPr id="9" name="Grafik 8">
            <a:extLst>
              <a:ext uri="{FF2B5EF4-FFF2-40B4-BE49-F238E27FC236}">
                <a16:creationId xmlns:a16="http://schemas.microsoft.com/office/drawing/2014/main" id="{25B53586-15A5-4C24-BB58-E0CEF72BD59B}"/>
              </a:ext>
            </a:extLst>
          </p:cNvPr>
          <p:cNvPicPr>
            <a:picLocks noChangeAspect="1"/>
          </p:cNvPicPr>
          <p:nvPr/>
        </p:nvPicPr>
        <p:blipFill>
          <a:blip r:embed="rId6"/>
          <a:stretch>
            <a:fillRect/>
          </a:stretch>
        </p:blipFill>
        <p:spPr>
          <a:xfrm>
            <a:off x="7248128" y="1268760"/>
            <a:ext cx="4631454" cy="3252861"/>
          </a:xfrm>
          <a:prstGeom prst="rect">
            <a:avLst/>
          </a:prstGeom>
        </p:spPr>
      </p:pic>
    </p:spTree>
    <p:extLst>
      <p:ext uri="{BB962C8B-B14F-4D97-AF65-F5344CB8AC3E}">
        <p14:creationId xmlns:p14="http://schemas.microsoft.com/office/powerpoint/2010/main" val="1727408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8292839-1EB7-4909-A736-406412485A3B}"/>
              </a:ext>
            </a:extLst>
          </p:cNvPr>
          <p:cNvSpPr>
            <a:spLocks noGrp="1"/>
          </p:cNvSpPr>
          <p:nvPr>
            <p:ph type="title"/>
          </p:nvPr>
        </p:nvSpPr>
        <p:spPr/>
        <p:txBody>
          <a:bodyPr/>
          <a:lstStyle/>
          <a:p>
            <a:r>
              <a:rPr lang="de-DE" dirty="0"/>
              <a:t>7.1.2 Geschäftsprozessmodellierung </a:t>
            </a:r>
            <a:br>
              <a:rPr lang="de-DE" dirty="0"/>
            </a:br>
            <a:r>
              <a:rPr lang="de-DE" dirty="0"/>
              <a:t>(Generative Grammatiken / </a:t>
            </a:r>
            <a:r>
              <a:rPr lang="de-DE" dirty="0" err="1"/>
              <a:t>Constraintprogrammierung</a:t>
            </a:r>
            <a:r>
              <a:rPr lang="de-DE" dirty="0"/>
              <a:t>)</a:t>
            </a:r>
          </a:p>
        </p:txBody>
      </p:sp>
      <p:grpSp>
        <p:nvGrpSpPr>
          <p:cNvPr id="4" name="Gruppieren 3">
            <a:extLst>
              <a:ext uri="{FF2B5EF4-FFF2-40B4-BE49-F238E27FC236}">
                <a16:creationId xmlns:a16="http://schemas.microsoft.com/office/drawing/2014/main" id="{9E541DE2-2541-45FC-BB6B-C452FFC9E054}"/>
              </a:ext>
            </a:extLst>
          </p:cNvPr>
          <p:cNvGrpSpPr/>
          <p:nvPr/>
        </p:nvGrpSpPr>
        <p:grpSpPr>
          <a:xfrm>
            <a:off x="7814989" y="1037877"/>
            <a:ext cx="3744416" cy="5455164"/>
            <a:chOff x="6888088" y="764704"/>
            <a:chExt cx="3850123" cy="5646847"/>
          </a:xfrm>
        </p:grpSpPr>
        <p:pic>
          <p:nvPicPr>
            <p:cNvPr id="5" name="Grafik 4">
              <a:extLst>
                <a:ext uri="{FF2B5EF4-FFF2-40B4-BE49-F238E27FC236}">
                  <a16:creationId xmlns:a16="http://schemas.microsoft.com/office/drawing/2014/main" id="{CAC9CD0C-1409-46A4-BAB1-EB884592A9CD}"/>
                </a:ext>
              </a:extLst>
            </p:cNvPr>
            <p:cNvPicPr>
              <a:picLocks noChangeAspect="1"/>
            </p:cNvPicPr>
            <p:nvPr/>
          </p:nvPicPr>
          <p:blipFill>
            <a:blip r:embed="rId2"/>
            <a:stretch>
              <a:fillRect/>
            </a:stretch>
          </p:blipFill>
          <p:spPr>
            <a:xfrm>
              <a:off x="6888088" y="764704"/>
              <a:ext cx="3850123" cy="5646847"/>
            </a:xfrm>
            <a:prstGeom prst="rect">
              <a:avLst/>
            </a:prstGeom>
          </p:spPr>
        </p:pic>
        <p:sp>
          <p:nvSpPr>
            <p:cNvPr id="6" name="Rechteck 5">
              <a:extLst>
                <a:ext uri="{FF2B5EF4-FFF2-40B4-BE49-F238E27FC236}">
                  <a16:creationId xmlns:a16="http://schemas.microsoft.com/office/drawing/2014/main" id="{F4C95791-8E81-4868-880C-2668C7248FBE}"/>
                </a:ext>
              </a:extLst>
            </p:cNvPr>
            <p:cNvSpPr/>
            <p:nvPr/>
          </p:nvSpPr>
          <p:spPr bwMode="auto">
            <a:xfrm>
              <a:off x="9270646" y="766122"/>
              <a:ext cx="1467565" cy="129472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7" name="Rechteck 6">
              <a:extLst>
                <a:ext uri="{FF2B5EF4-FFF2-40B4-BE49-F238E27FC236}">
                  <a16:creationId xmlns:a16="http://schemas.microsoft.com/office/drawing/2014/main" id="{77E8A5FB-17B4-45D1-BE1B-7E7C894E1878}"/>
                </a:ext>
              </a:extLst>
            </p:cNvPr>
            <p:cNvSpPr/>
            <p:nvPr/>
          </p:nvSpPr>
          <p:spPr bwMode="auto">
            <a:xfrm>
              <a:off x="9685844" y="1090840"/>
              <a:ext cx="1052367" cy="129472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8" name="Rechteck 7">
              <a:extLst>
                <a:ext uri="{FF2B5EF4-FFF2-40B4-BE49-F238E27FC236}">
                  <a16:creationId xmlns:a16="http://schemas.microsoft.com/office/drawing/2014/main" id="{5C14D76C-EACC-49E3-8779-C07EA98DE6FE}"/>
                </a:ext>
              </a:extLst>
            </p:cNvPr>
            <p:cNvSpPr/>
            <p:nvPr/>
          </p:nvSpPr>
          <p:spPr bwMode="auto">
            <a:xfrm>
              <a:off x="9840416" y="1306227"/>
              <a:ext cx="897795" cy="129472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grpSp>
      <p:sp>
        <p:nvSpPr>
          <p:cNvPr id="9" name="Textfeld 8">
            <a:extLst>
              <a:ext uri="{FF2B5EF4-FFF2-40B4-BE49-F238E27FC236}">
                <a16:creationId xmlns:a16="http://schemas.microsoft.com/office/drawing/2014/main" id="{42B6B317-8807-4980-B6DA-BB0C5EFEAB7D}"/>
              </a:ext>
            </a:extLst>
          </p:cNvPr>
          <p:cNvSpPr txBox="1"/>
          <p:nvPr/>
        </p:nvSpPr>
        <p:spPr>
          <a:xfrm>
            <a:off x="576000" y="1380632"/>
            <a:ext cx="5231968" cy="3416320"/>
          </a:xfrm>
          <a:prstGeom prst="rect">
            <a:avLst/>
          </a:prstGeom>
          <a:noFill/>
        </p:spPr>
        <p:txBody>
          <a:bodyPr wrap="square" rtlCol="0">
            <a:spAutoFit/>
          </a:bodyPr>
          <a:lstStyle/>
          <a:p>
            <a:r>
              <a:rPr lang="de-DE" sz="1200" dirty="0"/>
              <a:t>Folgenden Prozess beschreibt Ihnen der COO einer mittelständischen AG, auf dass Sie ihn als </a:t>
            </a:r>
            <a:r>
              <a:rPr lang="de-DE" sz="1200" dirty="0" err="1"/>
              <a:t>Istprozess</a:t>
            </a:r>
            <a:r>
              <a:rPr lang="de-DE" sz="1200" dirty="0"/>
              <a:t> im Rahmen eines Business-</a:t>
            </a:r>
            <a:r>
              <a:rPr lang="de-DE" sz="1200" dirty="0" err="1"/>
              <a:t>Process</a:t>
            </a:r>
            <a:r>
              <a:rPr lang="de-DE" sz="1200" dirty="0"/>
              <a:t>-</a:t>
            </a:r>
            <a:r>
              <a:rPr lang="de-DE" sz="1200" dirty="0" err="1"/>
              <a:t>Reengeneering</a:t>
            </a:r>
            <a:r>
              <a:rPr lang="de-DE" sz="1200" dirty="0"/>
              <a:t> aufnehmen:</a:t>
            </a:r>
          </a:p>
          <a:p>
            <a:pPr lvl="1"/>
            <a:r>
              <a:rPr lang="de-DE" sz="1200" dirty="0"/>
              <a:t>Wenn ein Auftrag eingeht, wird die Kreditwürdigkeit des Kunden geprüft. Ist die Kreditwürdigkeit nicht gegeben, wird der Kundenauftrag abgelehnt. Ist die Kreditwürdigkeit gegeben, wird dreierlei veranlasst: </a:t>
            </a:r>
          </a:p>
          <a:p>
            <a:pPr marL="628650" lvl="1" indent="-171450">
              <a:buFontTx/>
              <a:buChar char="-"/>
            </a:pPr>
            <a:r>
              <a:rPr lang="de-DE" sz="1200" dirty="0"/>
              <a:t>Erstens wird ein Liefertermin prognostiziert und danach eine Auftragsbestätigung an den Kunden gesendet,</a:t>
            </a:r>
          </a:p>
          <a:p>
            <a:pPr marL="628650" lvl="1" indent="-171450">
              <a:buFontTx/>
              <a:buChar char="-"/>
            </a:pPr>
            <a:r>
              <a:rPr lang="de-DE" sz="1200" dirty="0"/>
              <a:t>Zweitens wird Rohmaterial bestellt, und</a:t>
            </a:r>
          </a:p>
          <a:p>
            <a:pPr marL="628650" lvl="1" indent="-171450">
              <a:buFontTx/>
              <a:buChar char="-"/>
            </a:pPr>
            <a:r>
              <a:rPr lang="de-DE" sz="1200" dirty="0"/>
              <a:t>Drittens wird ein Produktionsauftrag angelegt.</a:t>
            </a:r>
          </a:p>
          <a:p>
            <a:pPr lvl="1"/>
            <a:r>
              <a:rPr lang="de-DE" sz="1200" dirty="0"/>
              <a:t>Ist  der Produktionsauftrag angelegt, der Starttermin für den Produktionsauftrag erreicht worden und das Rohmaterial für das Produkt eingegangen, wird das Produkt produziert.</a:t>
            </a:r>
          </a:p>
          <a:p>
            <a:pPr lvl="1"/>
            <a:r>
              <a:rPr lang="de-DE" sz="1200" dirty="0"/>
              <a:t>Ist nach der Produktion das Produkt verfügbar, und ist der Liefertermin für das Produkt erreicht worden, werden nacheinander das Produkt an den Kunden geliefert und die Rechnung an den Kunden gestellt.</a:t>
            </a:r>
          </a:p>
        </p:txBody>
      </p:sp>
      <p:sp>
        <p:nvSpPr>
          <p:cNvPr id="10" name="Textfeld 9">
            <a:extLst>
              <a:ext uri="{FF2B5EF4-FFF2-40B4-BE49-F238E27FC236}">
                <a16:creationId xmlns:a16="http://schemas.microsoft.com/office/drawing/2014/main" id="{3C2E1390-7E6D-402A-A1D3-6A4E5A1165EB}"/>
              </a:ext>
            </a:extLst>
          </p:cNvPr>
          <p:cNvSpPr txBox="1"/>
          <p:nvPr/>
        </p:nvSpPr>
        <p:spPr>
          <a:xfrm>
            <a:off x="7176120" y="853211"/>
            <a:ext cx="1107996" cy="369332"/>
          </a:xfrm>
          <a:prstGeom prst="rect">
            <a:avLst/>
          </a:prstGeom>
          <a:noFill/>
        </p:spPr>
        <p:txBody>
          <a:bodyPr wrap="none" rtlCol="0">
            <a:spAutoFit/>
          </a:bodyPr>
          <a:lstStyle/>
          <a:p>
            <a:r>
              <a:rPr lang="de-DE" sz="1800" dirty="0"/>
              <a:t>Gesucht:</a:t>
            </a:r>
          </a:p>
        </p:txBody>
      </p:sp>
      <p:sp>
        <p:nvSpPr>
          <p:cNvPr id="11" name="Textfeld 10">
            <a:extLst>
              <a:ext uri="{FF2B5EF4-FFF2-40B4-BE49-F238E27FC236}">
                <a16:creationId xmlns:a16="http://schemas.microsoft.com/office/drawing/2014/main" id="{0998CCAB-476E-4C83-9B9A-A93804E369BB}"/>
              </a:ext>
            </a:extLst>
          </p:cNvPr>
          <p:cNvSpPr txBox="1"/>
          <p:nvPr/>
        </p:nvSpPr>
        <p:spPr>
          <a:xfrm>
            <a:off x="335360" y="853211"/>
            <a:ext cx="1197764" cy="369332"/>
          </a:xfrm>
          <a:prstGeom prst="rect">
            <a:avLst/>
          </a:prstGeom>
          <a:noFill/>
        </p:spPr>
        <p:txBody>
          <a:bodyPr wrap="none" rtlCol="0">
            <a:spAutoFit/>
          </a:bodyPr>
          <a:lstStyle/>
          <a:p>
            <a:r>
              <a:rPr lang="de-DE" sz="1800" dirty="0"/>
              <a:t>Gegeben:</a:t>
            </a:r>
          </a:p>
        </p:txBody>
      </p:sp>
    </p:spTree>
    <p:extLst>
      <p:ext uri="{BB962C8B-B14F-4D97-AF65-F5344CB8AC3E}">
        <p14:creationId xmlns:p14="http://schemas.microsoft.com/office/powerpoint/2010/main" val="588154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8972549-EAD3-4D30-81B3-D21C3CFB63D0}"/>
              </a:ext>
            </a:extLst>
          </p:cNvPr>
          <p:cNvSpPr>
            <a:spLocks noGrp="1"/>
          </p:cNvSpPr>
          <p:nvPr>
            <p:ph type="title"/>
          </p:nvPr>
        </p:nvSpPr>
        <p:spPr/>
        <p:txBody>
          <a:bodyPr/>
          <a:lstStyle/>
          <a:p>
            <a:r>
              <a:rPr lang="de-DE" dirty="0"/>
              <a:t>7.2 Musiktheorie </a:t>
            </a:r>
            <a:br>
              <a:rPr lang="de-DE" dirty="0"/>
            </a:br>
            <a:r>
              <a:rPr lang="de-DE" dirty="0"/>
              <a:t>(neo-</a:t>
            </a:r>
            <a:r>
              <a:rPr lang="de-DE" dirty="0" err="1"/>
              <a:t>Riemmansche</a:t>
            </a:r>
            <a:r>
              <a:rPr lang="de-DE" dirty="0"/>
              <a:t> Triaden-Transformationen)</a:t>
            </a:r>
          </a:p>
        </p:txBody>
      </p:sp>
      <p:sp>
        <p:nvSpPr>
          <p:cNvPr id="4" name="Inhaltsplatzhalter 1">
            <a:extLst>
              <a:ext uri="{FF2B5EF4-FFF2-40B4-BE49-F238E27FC236}">
                <a16:creationId xmlns:a16="http://schemas.microsoft.com/office/drawing/2014/main" id="{A8FF5D17-B368-4DB4-8906-1E89CDA65E30}"/>
              </a:ext>
            </a:extLst>
          </p:cNvPr>
          <p:cNvSpPr txBox="1">
            <a:spLocks/>
          </p:cNvSpPr>
          <p:nvPr/>
        </p:nvSpPr>
        <p:spPr>
          <a:xfrm>
            <a:off x="576000" y="1052736"/>
            <a:ext cx="10992608" cy="5256584"/>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r>
              <a:rPr lang="de-DE" kern="0"/>
              <a:t>PLR-Regeln</a:t>
            </a:r>
          </a:p>
          <a:p>
            <a:r>
              <a:rPr lang="de-DE" kern="0"/>
              <a:t>Simple zyklische Transformationen</a:t>
            </a:r>
          </a:p>
          <a:p>
            <a:pPr lvl="1"/>
            <a:r>
              <a:rPr lang="de-DE" sz="1800" kern="0"/>
              <a:t>Darstellung:</a:t>
            </a:r>
          </a:p>
          <a:p>
            <a:pPr lvl="2"/>
            <a:r>
              <a:rPr lang="de-DE" kern="0"/>
              <a:t>Sequenz auf Notenblatt</a:t>
            </a:r>
          </a:p>
          <a:p>
            <a:pPr lvl="2"/>
            <a:r>
              <a:rPr lang="de-DE" kern="0"/>
              <a:t>Sequenz in Tonnetzen</a:t>
            </a:r>
          </a:p>
          <a:p>
            <a:pPr lvl="2"/>
            <a:r>
              <a:rPr lang="de-DE" kern="0"/>
              <a:t>Ungerichteter zyklischer Graph</a:t>
            </a:r>
          </a:p>
          <a:p>
            <a:endParaRPr lang="de-DE" kern="0"/>
          </a:p>
          <a:p>
            <a:r>
              <a:rPr lang="de-DE" kern="0"/>
              <a:t>Erweiterung anhand des „Cube Dance“</a:t>
            </a:r>
          </a:p>
          <a:p>
            <a:pPr lvl="1"/>
            <a:r>
              <a:rPr lang="de-DE" sz="1800" kern="0"/>
              <a:t>Erlaubt Modulierung zwischen einzelnen Zyklen</a:t>
            </a:r>
            <a:endParaRPr lang="de-DE" sz="1800" kern="0" dirty="0"/>
          </a:p>
        </p:txBody>
      </p:sp>
      <p:pic>
        <p:nvPicPr>
          <p:cNvPr id="5" name="Grafik 4">
            <a:extLst>
              <a:ext uri="{FF2B5EF4-FFF2-40B4-BE49-F238E27FC236}">
                <a16:creationId xmlns:a16="http://schemas.microsoft.com/office/drawing/2014/main" id="{8D87BB40-1FF5-4C2C-80B5-0683FD56146C}"/>
              </a:ext>
            </a:extLst>
          </p:cNvPr>
          <p:cNvPicPr>
            <a:picLocks noChangeAspect="1"/>
          </p:cNvPicPr>
          <p:nvPr/>
        </p:nvPicPr>
        <p:blipFill>
          <a:blip r:embed="rId2"/>
          <a:stretch>
            <a:fillRect/>
          </a:stretch>
        </p:blipFill>
        <p:spPr>
          <a:xfrm>
            <a:off x="4732159" y="4077072"/>
            <a:ext cx="2450566" cy="2450566"/>
          </a:xfrm>
          <a:prstGeom prst="rect">
            <a:avLst/>
          </a:prstGeom>
        </p:spPr>
      </p:pic>
      <p:pic>
        <p:nvPicPr>
          <p:cNvPr id="6" name="Grafik 5">
            <a:extLst>
              <a:ext uri="{FF2B5EF4-FFF2-40B4-BE49-F238E27FC236}">
                <a16:creationId xmlns:a16="http://schemas.microsoft.com/office/drawing/2014/main" id="{2458662F-C874-43AB-822D-A7493E26E179}"/>
              </a:ext>
            </a:extLst>
          </p:cNvPr>
          <p:cNvPicPr>
            <a:picLocks noChangeAspect="1"/>
          </p:cNvPicPr>
          <p:nvPr/>
        </p:nvPicPr>
        <p:blipFill>
          <a:blip r:embed="rId3"/>
          <a:stretch>
            <a:fillRect/>
          </a:stretch>
        </p:blipFill>
        <p:spPr>
          <a:xfrm>
            <a:off x="1631505" y="4300356"/>
            <a:ext cx="2016224" cy="2017805"/>
          </a:xfrm>
          <a:prstGeom prst="rect">
            <a:avLst/>
          </a:prstGeom>
        </p:spPr>
      </p:pic>
      <p:pic>
        <p:nvPicPr>
          <p:cNvPr id="7" name="Grafik 6">
            <a:extLst>
              <a:ext uri="{FF2B5EF4-FFF2-40B4-BE49-F238E27FC236}">
                <a16:creationId xmlns:a16="http://schemas.microsoft.com/office/drawing/2014/main" id="{FC276CBC-2116-4F10-857F-086E53178CA3}"/>
              </a:ext>
            </a:extLst>
          </p:cNvPr>
          <p:cNvPicPr>
            <a:picLocks noChangeAspect="1"/>
          </p:cNvPicPr>
          <p:nvPr/>
        </p:nvPicPr>
        <p:blipFill>
          <a:blip r:embed="rId4"/>
          <a:stretch>
            <a:fillRect/>
          </a:stretch>
        </p:blipFill>
        <p:spPr>
          <a:xfrm>
            <a:off x="9158066" y="4314426"/>
            <a:ext cx="2453741" cy="2205572"/>
          </a:xfrm>
          <a:prstGeom prst="rect">
            <a:avLst/>
          </a:prstGeom>
        </p:spPr>
      </p:pic>
      <p:pic>
        <p:nvPicPr>
          <p:cNvPr id="8" name="Grafik 7">
            <a:extLst>
              <a:ext uri="{FF2B5EF4-FFF2-40B4-BE49-F238E27FC236}">
                <a16:creationId xmlns:a16="http://schemas.microsoft.com/office/drawing/2014/main" id="{14D042EB-8121-4D13-A76B-C1CA78301DC5}"/>
              </a:ext>
            </a:extLst>
          </p:cNvPr>
          <p:cNvPicPr>
            <a:picLocks noChangeAspect="1"/>
          </p:cNvPicPr>
          <p:nvPr/>
        </p:nvPicPr>
        <p:blipFill>
          <a:blip r:embed="rId5"/>
          <a:stretch>
            <a:fillRect/>
          </a:stretch>
        </p:blipFill>
        <p:spPr>
          <a:xfrm>
            <a:off x="5303912" y="823643"/>
            <a:ext cx="6005805" cy="652059"/>
          </a:xfrm>
          <a:prstGeom prst="rect">
            <a:avLst/>
          </a:prstGeom>
        </p:spPr>
      </p:pic>
      <p:cxnSp>
        <p:nvCxnSpPr>
          <p:cNvPr id="9" name="Gerade Verbindung mit Pfeil 8">
            <a:extLst>
              <a:ext uri="{FF2B5EF4-FFF2-40B4-BE49-F238E27FC236}">
                <a16:creationId xmlns:a16="http://schemas.microsoft.com/office/drawing/2014/main" id="{A860B893-AB0D-4473-BB1B-0A998A700401}"/>
              </a:ext>
            </a:extLst>
          </p:cNvPr>
          <p:cNvCxnSpPr>
            <a:cxnSpLocks/>
          </p:cNvCxnSpPr>
          <p:nvPr/>
        </p:nvCxnSpPr>
        <p:spPr bwMode="auto">
          <a:xfrm>
            <a:off x="4079776" y="5302355"/>
            <a:ext cx="43266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10" name="Grafik 9">
            <a:extLst>
              <a:ext uri="{FF2B5EF4-FFF2-40B4-BE49-F238E27FC236}">
                <a16:creationId xmlns:a16="http://schemas.microsoft.com/office/drawing/2014/main" id="{0888F476-976E-42B4-88DC-EA9089CF41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45094" y="1482602"/>
            <a:ext cx="5087342" cy="2613506"/>
          </a:xfrm>
          <a:prstGeom prst="rect">
            <a:avLst/>
          </a:prstGeom>
        </p:spPr>
      </p:pic>
    </p:spTree>
    <p:extLst>
      <p:ext uri="{BB962C8B-B14F-4D97-AF65-F5344CB8AC3E}">
        <p14:creationId xmlns:p14="http://schemas.microsoft.com/office/powerpoint/2010/main" val="3359465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D38B011-47CD-4B55-BE81-9C1FF42AA07B}"/>
              </a:ext>
            </a:extLst>
          </p:cNvPr>
          <p:cNvSpPr>
            <a:spLocks noGrp="1"/>
          </p:cNvSpPr>
          <p:nvPr>
            <p:ph type="title"/>
          </p:nvPr>
        </p:nvSpPr>
        <p:spPr/>
        <p:txBody>
          <a:bodyPr/>
          <a:lstStyle/>
          <a:p>
            <a:r>
              <a:rPr lang="de-DE" dirty="0"/>
              <a:t>OPALADIN, die „Hintermänner“</a:t>
            </a:r>
          </a:p>
        </p:txBody>
      </p:sp>
      <p:pic>
        <p:nvPicPr>
          <p:cNvPr id="4" name="Grafik 3">
            <a:extLst>
              <a:ext uri="{FF2B5EF4-FFF2-40B4-BE49-F238E27FC236}">
                <a16:creationId xmlns:a16="http://schemas.microsoft.com/office/drawing/2014/main" id="{CE3D989B-DE8A-46DE-907A-EE2838DA48E4}"/>
              </a:ext>
            </a:extLst>
          </p:cNvPr>
          <p:cNvPicPr>
            <a:picLocks noChangeAspect="1"/>
          </p:cNvPicPr>
          <p:nvPr/>
        </p:nvPicPr>
        <p:blipFill>
          <a:blip r:embed="rId2"/>
          <a:stretch>
            <a:fillRect/>
          </a:stretch>
        </p:blipFill>
        <p:spPr>
          <a:xfrm>
            <a:off x="8976320" y="836712"/>
            <a:ext cx="2996952" cy="2996952"/>
          </a:xfrm>
          <a:prstGeom prst="rect">
            <a:avLst/>
          </a:prstGeom>
        </p:spPr>
      </p:pic>
      <p:sp>
        <p:nvSpPr>
          <p:cNvPr id="5" name="Textfeld 4">
            <a:extLst>
              <a:ext uri="{FF2B5EF4-FFF2-40B4-BE49-F238E27FC236}">
                <a16:creationId xmlns:a16="http://schemas.microsoft.com/office/drawing/2014/main" id="{0B3745FB-9B8A-4535-8F52-01947DB4AA81}"/>
              </a:ext>
            </a:extLst>
          </p:cNvPr>
          <p:cNvSpPr txBox="1"/>
          <p:nvPr/>
        </p:nvSpPr>
        <p:spPr>
          <a:xfrm>
            <a:off x="200583" y="836712"/>
            <a:ext cx="8661345" cy="1815882"/>
          </a:xfrm>
          <a:prstGeom prst="rect">
            <a:avLst/>
          </a:prstGeom>
          <a:noFill/>
        </p:spPr>
        <p:txBody>
          <a:bodyPr wrap="none" rtlCol="0">
            <a:spAutoFit/>
          </a:bodyPr>
          <a:lstStyle/>
          <a:p>
            <a:pPr algn="r"/>
            <a:r>
              <a:rPr lang="de-DE" dirty="0"/>
              <a:t>Herr Prof. Dr. Torsten Munkelt</a:t>
            </a:r>
          </a:p>
          <a:p>
            <a:pPr algn="r"/>
            <a:r>
              <a:rPr lang="de-DE" dirty="0"/>
              <a:t>Betriebliche Informationssysteme/Datenbanksysteme</a:t>
            </a:r>
          </a:p>
          <a:p>
            <a:pPr algn="r"/>
            <a:r>
              <a:rPr lang="de-DE" dirty="0"/>
              <a:t>Fakultät Informatik/Mathematik</a:t>
            </a:r>
          </a:p>
          <a:p>
            <a:pPr algn="r"/>
            <a:r>
              <a:rPr lang="de-DE" dirty="0"/>
              <a:t>HTW Dresden</a:t>
            </a:r>
          </a:p>
        </p:txBody>
      </p:sp>
      <p:pic>
        <p:nvPicPr>
          <p:cNvPr id="6" name="Grafik 5">
            <a:extLst>
              <a:ext uri="{FF2B5EF4-FFF2-40B4-BE49-F238E27FC236}">
                <a16:creationId xmlns:a16="http://schemas.microsoft.com/office/drawing/2014/main" id="{A080CB62-5F15-498B-8A53-864918497F98}"/>
              </a:ext>
            </a:extLst>
          </p:cNvPr>
          <p:cNvPicPr>
            <a:picLocks noChangeAspect="1"/>
          </p:cNvPicPr>
          <p:nvPr/>
        </p:nvPicPr>
        <p:blipFill rotWithShape="1">
          <a:blip r:embed="rId3"/>
          <a:srcRect l="20613" t="14970" r="25766" b="31410"/>
          <a:stretch/>
        </p:blipFill>
        <p:spPr>
          <a:xfrm>
            <a:off x="218729" y="3429000"/>
            <a:ext cx="2996952" cy="2996952"/>
          </a:xfrm>
          <a:prstGeom prst="rect">
            <a:avLst/>
          </a:prstGeom>
        </p:spPr>
      </p:pic>
      <p:sp>
        <p:nvSpPr>
          <p:cNvPr id="13" name="Textfeld 12">
            <a:extLst>
              <a:ext uri="{FF2B5EF4-FFF2-40B4-BE49-F238E27FC236}">
                <a16:creationId xmlns:a16="http://schemas.microsoft.com/office/drawing/2014/main" id="{87817519-F660-4041-BAF3-7DF273CDF5D4}"/>
              </a:ext>
            </a:extLst>
          </p:cNvPr>
          <p:cNvSpPr txBox="1"/>
          <p:nvPr/>
        </p:nvSpPr>
        <p:spPr>
          <a:xfrm>
            <a:off x="3359696" y="4179183"/>
            <a:ext cx="8138766" cy="2246769"/>
          </a:xfrm>
          <a:prstGeom prst="rect">
            <a:avLst/>
          </a:prstGeom>
          <a:noFill/>
        </p:spPr>
        <p:txBody>
          <a:bodyPr wrap="none" rtlCol="0">
            <a:spAutoFit/>
          </a:bodyPr>
          <a:lstStyle/>
          <a:p>
            <a:r>
              <a:rPr lang="de-DE" dirty="0"/>
              <a:t>Herr B.Sc. Paul Christ</a:t>
            </a:r>
          </a:p>
          <a:p>
            <a:r>
              <a:rPr lang="en-US" dirty="0" err="1"/>
              <a:t>Dualer</a:t>
            </a:r>
            <a:r>
              <a:rPr lang="en-US" dirty="0"/>
              <a:t> Student, Data Science (Master of Science)</a:t>
            </a:r>
            <a:endParaRPr lang="de-DE" dirty="0"/>
          </a:p>
          <a:p>
            <a:r>
              <a:rPr lang="de-DE" dirty="0"/>
              <a:t>Hochschule Darmstadt;</a:t>
            </a:r>
          </a:p>
          <a:p>
            <a:r>
              <a:rPr lang="de-DE" dirty="0"/>
              <a:t>wissenschaftliche Hilfskraft</a:t>
            </a:r>
          </a:p>
          <a:p>
            <a:r>
              <a:rPr lang="de-DE" dirty="0"/>
              <a:t>HTW Dresden</a:t>
            </a:r>
          </a:p>
        </p:txBody>
      </p:sp>
    </p:spTree>
    <p:extLst>
      <p:ext uri="{BB962C8B-B14F-4D97-AF65-F5344CB8AC3E}">
        <p14:creationId xmlns:p14="http://schemas.microsoft.com/office/powerpoint/2010/main" val="2213403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85BD0EB-08B6-44D4-825D-4DF9D813F782}"/>
              </a:ext>
            </a:extLst>
          </p:cNvPr>
          <p:cNvSpPr>
            <a:spLocks noGrp="1"/>
          </p:cNvSpPr>
          <p:nvPr>
            <p:ph idx="1"/>
          </p:nvPr>
        </p:nvSpPr>
        <p:spPr/>
        <p:txBody>
          <a:bodyPr/>
          <a:lstStyle/>
          <a:p>
            <a:r>
              <a:rPr lang="de-DE" dirty="0"/>
              <a:t>Bilden/Synthetisieren von Polypeptidbindungen/Proteinen</a:t>
            </a:r>
          </a:p>
        </p:txBody>
      </p:sp>
      <p:sp>
        <p:nvSpPr>
          <p:cNvPr id="3" name="Titel 2">
            <a:extLst>
              <a:ext uri="{FF2B5EF4-FFF2-40B4-BE49-F238E27FC236}">
                <a16:creationId xmlns:a16="http://schemas.microsoft.com/office/drawing/2014/main" id="{E2A322D4-34B9-4301-97B6-7D5D01FDD979}"/>
              </a:ext>
            </a:extLst>
          </p:cNvPr>
          <p:cNvSpPr>
            <a:spLocks noGrp="1"/>
          </p:cNvSpPr>
          <p:nvPr>
            <p:ph type="title"/>
          </p:nvPr>
        </p:nvSpPr>
        <p:spPr/>
        <p:txBody>
          <a:bodyPr/>
          <a:lstStyle/>
          <a:p>
            <a:r>
              <a:rPr lang="de-DE" dirty="0"/>
              <a:t>7.3 Chemische Molekülverbindungen </a:t>
            </a:r>
          </a:p>
        </p:txBody>
      </p:sp>
      <p:sp>
        <p:nvSpPr>
          <p:cNvPr id="4" name="Datumsplatzhalter 3">
            <a:extLst>
              <a:ext uri="{FF2B5EF4-FFF2-40B4-BE49-F238E27FC236}">
                <a16:creationId xmlns:a16="http://schemas.microsoft.com/office/drawing/2014/main" id="{DBC90605-5B36-40BD-86E6-C76AF211E53E}"/>
              </a:ext>
            </a:extLst>
          </p:cNvPr>
          <p:cNvSpPr>
            <a:spLocks noGrp="1"/>
          </p:cNvSpPr>
          <p:nvPr>
            <p:ph type="dt" sz="half" idx="2"/>
          </p:nvPr>
        </p:nvSpPr>
        <p:spPr/>
        <p:txBody>
          <a:bodyPr/>
          <a:lstStyle/>
          <a:p>
            <a:fld id="{5CF54E03-4885-4408-875D-CF4E4825484C}" type="datetime1">
              <a:rPr lang="de-DE" smtClean="0"/>
              <a:pPr/>
              <a:t>01.07.2022</a:t>
            </a:fld>
            <a:endParaRPr lang="de-DE" dirty="0"/>
          </a:p>
        </p:txBody>
      </p:sp>
      <p:pic>
        <p:nvPicPr>
          <p:cNvPr id="6" name="Grafik 5">
            <a:extLst>
              <a:ext uri="{FF2B5EF4-FFF2-40B4-BE49-F238E27FC236}">
                <a16:creationId xmlns:a16="http://schemas.microsoft.com/office/drawing/2014/main" id="{7CEB6522-391F-4DA3-8A86-0E8EA7A1D93A}"/>
              </a:ext>
            </a:extLst>
          </p:cNvPr>
          <p:cNvPicPr>
            <a:picLocks noChangeAspect="1"/>
          </p:cNvPicPr>
          <p:nvPr/>
        </p:nvPicPr>
        <p:blipFill>
          <a:blip r:embed="rId3"/>
          <a:stretch>
            <a:fillRect/>
          </a:stretch>
        </p:blipFill>
        <p:spPr>
          <a:xfrm>
            <a:off x="7680176" y="1340768"/>
            <a:ext cx="4182059" cy="1038370"/>
          </a:xfrm>
          <a:prstGeom prst="rect">
            <a:avLst/>
          </a:prstGeom>
        </p:spPr>
      </p:pic>
      <p:pic>
        <p:nvPicPr>
          <p:cNvPr id="9" name="Grafik 8">
            <a:extLst>
              <a:ext uri="{FF2B5EF4-FFF2-40B4-BE49-F238E27FC236}">
                <a16:creationId xmlns:a16="http://schemas.microsoft.com/office/drawing/2014/main" id="{967D2944-F5A5-40E4-8992-3B2B4DE58C5E}"/>
              </a:ext>
            </a:extLst>
          </p:cNvPr>
          <p:cNvPicPr>
            <a:picLocks noChangeAspect="1"/>
          </p:cNvPicPr>
          <p:nvPr/>
        </p:nvPicPr>
        <p:blipFill>
          <a:blip r:embed="rId4"/>
          <a:stretch>
            <a:fillRect/>
          </a:stretch>
        </p:blipFill>
        <p:spPr>
          <a:xfrm>
            <a:off x="8083364" y="2934175"/>
            <a:ext cx="3449072" cy="1716661"/>
          </a:xfrm>
          <a:prstGeom prst="rect">
            <a:avLst/>
          </a:prstGeom>
        </p:spPr>
      </p:pic>
      <p:cxnSp>
        <p:nvCxnSpPr>
          <p:cNvPr id="11" name="Gerade Verbindung mit Pfeil 10">
            <a:extLst>
              <a:ext uri="{FF2B5EF4-FFF2-40B4-BE49-F238E27FC236}">
                <a16:creationId xmlns:a16="http://schemas.microsoft.com/office/drawing/2014/main" id="{54FF13C8-64DD-4709-9EC7-8DD255C35219}"/>
              </a:ext>
            </a:extLst>
          </p:cNvPr>
          <p:cNvCxnSpPr>
            <a:cxnSpLocks/>
          </p:cNvCxnSpPr>
          <p:nvPr/>
        </p:nvCxnSpPr>
        <p:spPr bwMode="auto">
          <a:xfrm flipH="1">
            <a:off x="9771205" y="2636912"/>
            <a:ext cx="1" cy="65957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 name="Textfeld 9">
            <a:extLst>
              <a:ext uri="{FF2B5EF4-FFF2-40B4-BE49-F238E27FC236}">
                <a16:creationId xmlns:a16="http://schemas.microsoft.com/office/drawing/2014/main" id="{52468B6A-22EC-42E7-998A-2B42228E38FD}"/>
              </a:ext>
            </a:extLst>
          </p:cNvPr>
          <p:cNvSpPr txBox="1"/>
          <p:nvPr/>
        </p:nvSpPr>
        <p:spPr>
          <a:xfrm>
            <a:off x="1189991" y="1742935"/>
            <a:ext cx="1197764" cy="369332"/>
          </a:xfrm>
          <a:prstGeom prst="rect">
            <a:avLst/>
          </a:prstGeom>
          <a:noFill/>
        </p:spPr>
        <p:txBody>
          <a:bodyPr wrap="none" rtlCol="0">
            <a:spAutoFit/>
          </a:bodyPr>
          <a:lstStyle/>
          <a:p>
            <a:r>
              <a:rPr lang="de-DE" sz="1800" dirty="0"/>
              <a:t>Gegeben:</a:t>
            </a:r>
          </a:p>
        </p:txBody>
      </p:sp>
      <p:sp>
        <p:nvSpPr>
          <p:cNvPr id="12" name="Textfeld 11">
            <a:extLst>
              <a:ext uri="{FF2B5EF4-FFF2-40B4-BE49-F238E27FC236}">
                <a16:creationId xmlns:a16="http://schemas.microsoft.com/office/drawing/2014/main" id="{F96F282E-C1E2-4248-A68C-623CD7DF2EDE}"/>
              </a:ext>
            </a:extLst>
          </p:cNvPr>
          <p:cNvSpPr txBox="1"/>
          <p:nvPr/>
        </p:nvSpPr>
        <p:spPr>
          <a:xfrm>
            <a:off x="3812403" y="1742935"/>
            <a:ext cx="1107996" cy="369332"/>
          </a:xfrm>
          <a:prstGeom prst="rect">
            <a:avLst/>
          </a:prstGeom>
          <a:noFill/>
        </p:spPr>
        <p:txBody>
          <a:bodyPr wrap="none" rtlCol="0">
            <a:spAutoFit/>
          </a:bodyPr>
          <a:lstStyle/>
          <a:p>
            <a:r>
              <a:rPr lang="de-DE" sz="1800" dirty="0"/>
              <a:t>Gesucht:</a:t>
            </a:r>
          </a:p>
        </p:txBody>
      </p:sp>
      <p:pic>
        <p:nvPicPr>
          <p:cNvPr id="13" name="Grafik 12">
            <a:extLst>
              <a:ext uri="{FF2B5EF4-FFF2-40B4-BE49-F238E27FC236}">
                <a16:creationId xmlns:a16="http://schemas.microsoft.com/office/drawing/2014/main" id="{A1671F05-84F2-4A72-9E76-C230F04E455B}"/>
              </a:ext>
            </a:extLst>
          </p:cNvPr>
          <p:cNvPicPr>
            <a:picLocks noChangeAspect="1"/>
          </p:cNvPicPr>
          <p:nvPr/>
        </p:nvPicPr>
        <p:blipFill>
          <a:blip r:embed="rId5"/>
          <a:stretch>
            <a:fillRect/>
          </a:stretch>
        </p:blipFill>
        <p:spPr>
          <a:xfrm>
            <a:off x="171268" y="2094610"/>
            <a:ext cx="7282270" cy="4214710"/>
          </a:xfrm>
          <a:prstGeom prst="rect">
            <a:avLst/>
          </a:prstGeom>
        </p:spPr>
      </p:pic>
    </p:spTree>
    <p:extLst>
      <p:ext uri="{BB962C8B-B14F-4D97-AF65-F5344CB8AC3E}">
        <p14:creationId xmlns:p14="http://schemas.microsoft.com/office/powerpoint/2010/main" val="4170861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0E27B08-7F72-4C24-ADAB-CA2268884D91}"/>
              </a:ext>
            </a:extLst>
          </p:cNvPr>
          <p:cNvSpPr>
            <a:spLocks noGrp="1"/>
          </p:cNvSpPr>
          <p:nvPr>
            <p:ph type="title"/>
          </p:nvPr>
        </p:nvSpPr>
        <p:spPr/>
        <p:txBody>
          <a:bodyPr/>
          <a:lstStyle/>
          <a:p>
            <a:r>
              <a:rPr lang="de-DE" dirty="0"/>
              <a:t>7.3 Chemische Molekülverbindungen </a:t>
            </a:r>
          </a:p>
        </p:txBody>
      </p:sp>
      <p:sp>
        <p:nvSpPr>
          <p:cNvPr id="11" name="Inhaltsplatzhalter 1">
            <a:extLst>
              <a:ext uri="{FF2B5EF4-FFF2-40B4-BE49-F238E27FC236}">
                <a16:creationId xmlns:a16="http://schemas.microsoft.com/office/drawing/2014/main" id="{AC73E7F0-C393-48BD-B1CE-EDBA949A4326}"/>
              </a:ext>
            </a:extLst>
          </p:cNvPr>
          <p:cNvSpPr txBox="1">
            <a:spLocks/>
          </p:cNvSpPr>
          <p:nvPr/>
        </p:nvSpPr>
        <p:spPr>
          <a:xfrm>
            <a:off x="576000" y="1052736"/>
            <a:ext cx="10992608" cy="5256584"/>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r>
              <a:rPr lang="de-DE" kern="0" dirty="0"/>
              <a:t>Analysieren und Synthetisieren von Molekülverbindungen</a:t>
            </a:r>
          </a:p>
        </p:txBody>
      </p:sp>
      <p:pic>
        <p:nvPicPr>
          <p:cNvPr id="12" name="Grafik 11">
            <a:extLst>
              <a:ext uri="{FF2B5EF4-FFF2-40B4-BE49-F238E27FC236}">
                <a16:creationId xmlns:a16="http://schemas.microsoft.com/office/drawing/2014/main" id="{F29CC703-FBF5-4D1E-A8D7-A2923334DDF9}"/>
              </a:ext>
            </a:extLst>
          </p:cNvPr>
          <p:cNvPicPr>
            <a:picLocks noChangeAspect="1"/>
          </p:cNvPicPr>
          <p:nvPr/>
        </p:nvPicPr>
        <p:blipFill>
          <a:blip r:embed="rId2"/>
          <a:stretch>
            <a:fillRect/>
          </a:stretch>
        </p:blipFill>
        <p:spPr>
          <a:xfrm>
            <a:off x="7680176" y="1340768"/>
            <a:ext cx="4182059" cy="1038370"/>
          </a:xfrm>
          <a:prstGeom prst="rect">
            <a:avLst/>
          </a:prstGeom>
        </p:spPr>
      </p:pic>
      <p:pic>
        <p:nvPicPr>
          <p:cNvPr id="13" name="Grafik 12">
            <a:extLst>
              <a:ext uri="{FF2B5EF4-FFF2-40B4-BE49-F238E27FC236}">
                <a16:creationId xmlns:a16="http://schemas.microsoft.com/office/drawing/2014/main" id="{99939F10-4376-4F2B-86BA-07F5B64B873C}"/>
              </a:ext>
            </a:extLst>
          </p:cNvPr>
          <p:cNvPicPr>
            <a:picLocks noChangeAspect="1"/>
          </p:cNvPicPr>
          <p:nvPr/>
        </p:nvPicPr>
        <p:blipFill>
          <a:blip r:embed="rId3"/>
          <a:stretch>
            <a:fillRect/>
          </a:stretch>
        </p:blipFill>
        <p:spPr>
          <a:xfrm>
            <a:off x="8083364" y="2934175"/>
            <a:ext cx="3449072" cy="1716661"/>
          </a:xfrm>
          <a:prstGeom prst="rect">
            <a:avLst/>
          </a:prstGeom>
        </p:spPr>
      </p:pic>
      <p:cxnSp>
        <p:nvCxnSpPr>
          <p:cNvPr id="14" name="Gerade Verbindung mit Pfeil 13">
            <a:extLst>
              <a:ext uri="{FF2B5EF4-FFF2-40B4-BE49-F238E27FC236}">
                <a16:creationId xmlns:a16="http://schemas.microsoft.com/office/drawing/2014/main" id="{07EE33A2-0A07-462B-934D-C08CF2D666E6}"/>
              </a:ext>
            </a:extLst>
          </p:cNvPr>
          <p:cNvCxnSpPr>
            <a:cxnSpLocks/>
          </p:cNvCxnSpPr>
          <p:nvPr/>
        </p:nvCxnSpPr>
        <p:spPr bwMode="auto">
          <a:xfrm flipH="1">
            <a:off x="9771205" y="2636912"/>
            <a:ext cx="1" cy="65957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5" name="Textfeld 14">
            <a:extLst>
              <a:ext uri="{FF2B5EF4-FFF2-40B4-BE49-F238E27FC236}">
                <a16:creationId xmlns:a16="http://schemas.microsoft.com/office/drawing/2014/main" id="{DBDEFC2B-C7A0-40EB-B48B-660755CB8AC8}"/>
              </a:ext>
            </a:extLst>
          </p:cNvPr>
          <p:cNvSpPr txBox="1"/>
          <p:nvPr/>
        </p:nvSpPr>
        <p:spPr>
          <a:xfrm>
            <a:off x="1189991" y="1742935"/>
            <a:ext cx="1197764" cy="369332"/>
          </a:xfrm>
          <a:prstGeom prst="rect">
            <a:avLst/>
          </a:prstGeom>
          <a:noFill/>
        </p:spPr>
        <p:txBody>
          <a:bodyPr wrap="none" rtlCol="0">
            <a:spAutoFit/>
          </a:bodyPr>
          <a:lstStyle/>
          <a:p>
            <a:r>
              <a:rPr lang="de-DE" sz="1800" dirty="0"/>
              <a:t>Gegeben:</a:t>
            </a:r>
          </a:p>
        </p:txBody>
      </p:sp>
      <p:sp>
        <p:nvSpPr>
          <p:cNvPr id="16" name="Textfeld 15">
            <a:extLst>
              <a:ext uri="{FF2B5EF4-FFF2-40B4-BE49-F238E27FC236}">
                <a16:creationId xmlns:a16="http://schemas.microsoft.com/office/drawing/2014/main" id="{7A01E27F-902C-4755-A73C-23B41C79444B}"/>
              </a:ext>
            </a:extLst>
          </p:cNvPr>
          <p:cNvSpPr txBox="1"/>
          <p:nvPr/>
        </p:nvSpPr>
        <p:spPr>
          <a:xfrm>
            <a:off x="3812403" y="1742935"/>
            <a:ext cx="1107996" cy="369332"/>
          </a:xfrm>
          <a:prstGeom prst="rect">
            <a:avLst/>
          </a:prstGeom>
          <a:noFill/>
        </p:spPr>
        <p:txBody>
          <a:bodyPr wrap="none" rtlCol="0">
            <a:spAutoFit/>
          </a:bodyPr>
          <a:lstStyle/>
          <a:p>
            <a:r>
              <a:rPr lang="de-DE" sz="1800" dirty="0"/>
              <a:t>Gesucht:</a:t>
            </a:r>
          </a:p>
        </p:txBody>
      </p:sp>
      <p:pic>
        <p:nvPicPr>
          <p:cNvPr id="17" name="Grafik 16">
            <a:extLst>
              <a:ext uri="{FF2B5EF4-FFF2-40B4-BE49-F238E27FC236}">
                <a16:creationId xmlns:a16="http://schemas.microsoft.com/office/drawing/2014/main" id="{DAFC4CC2-A416-433C-A662-BF4B5951A157}"/>
              </a:ext>
            </a:extLst>
          </p:cNvPr>
          <p:cNvPicPr>
            <a:picLocks noChangeAspect="1"/>
          </p:cNvPicPr>
          <p:nvPr/>
        </p:nvPicPr>
        <p:blipFill>
          <a:blip r:embed="rId4"/>
          <a:stretch>
            <a:fillRect/>
          </a:stretch>
        </p:blipFill>
        <p:spPr>
          <a:xfrm>
            <a:off x="171268" y="2094610"/>
            <a:ext cx="7282270" cy="4214710"/>
          </a:xfrm>
          <a:prstGeom prst="rect">
            <a:avLst/>
          </a:prstGeom>
        </p:spPr>
      </p:pic>
    </p:spTree>
    <p:extLst>
      <p:ext uri="{BB962C8B-B14F-4D97-AF65-F5344CB8AC3E}">
        <p14:creationId xmlns:p14="http://schemas.microsoft.com/office/powerpoint/2010/main" val="2728564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Inhaltsplatzhalter 4">
            <a:extLst>
              <a:ext uri="{FF2B5EF4-FFF2-40B4-BE49-F238E27FC236}">
                <a16:creationId xmlns:a16="http://schemas.microsoft.com/office/drawing/2014/main" id="{35074D97-F861-4747-AA8E-959E0ACB2AE6}"/>
              </a:ext>
            </a:extLst>
          </p:cNvPr>
          <p:cNvGraphicFramePr>
            <a:graphicFrameLocks noGrp="1"/>
          </p:cNvGraphicFramePr>
          <p:nvPr>
            <p:ph idx="1"/>
            <p:extLst/>
          </p:nvPr>
        </p:nvGraphicFramePr>
        <p:xfrm>
          <a:off x="6748678" y="927358"/>
          <a:ext cx="4171858" cy="1981200"/>
        </p:xfrm>
        <a:graphic>
          <a:graphicData uri="http://schemas.openxmlformats.org/drawingml/2006/table">
            <a:tbl>
              <a:tblPr firstRow="1" bandRow="1">
                <a:tableStyleId>{5C22544A-7EE6-4342-B048-85BDC9FD1C3A}</a:tableStyleId>
              </a:tblPr>
              <a:tblGrid>
                <a:gridCol w="409893">
                  <a:extLst>
                    <a:ext uri="{9D8B030D-6E8A-4147-A177-3AD203B41FA5}">
                      <a16:colId xmlns:a16="http://schemas.microsoft.com/office/drawing/2014/main" val="2581513257"/>
                    </a:ext>
                  </a:extLst>
                </a:gridCol>
                <a:gridCol w="1223934">
                  <a:extLst>
                    <a:ext uri="{9D8B030D-6E8A-4147-A177-3AD203B41FA5}">
                      <a16:colId xmlns:a16="http://schemas.microsoft.com/office/drawing/2014/main" val="336856463"/>
                    </a:ext>
                  </a:extLst>
                </a:gridCol>
                <a:gridCol w="843357">
                  <a:extLst>
                    <a:ext uri="{9D8B030D-6E8A-4147-A177-3AD203B41FA5}">
                      <a16:colId xmlns:a16="http://schemas.microsoft.com/office/drawing/2014/main" val="1510840417"/>
                    </a:ext>
                  </a:extLst>
                </a:gridCol>
                <a:gridCol w="1694674">
                  <a:extLst>
                    <a:ext uri="{9D8B030D-6E8A-4147-A177-3AD203B41FA5}">
                      <a16:colId xmlns:a16="http://schemas.microsoft.com/office/drawing/2014/main" val="345600544"/>
                    </a:ext>
                  </a:extLst>
                </a:gridCol>
              </a:tblGrid>
              <a:tr h="223607">
                <a:tc gridSpan="4">
                  <a:txBody>
                    <a:bodyPr/>
                    <a:lstStyle/>
                    <a:p>
                      <a:pPr algn="ctr"/>
                      <a:r>
                        <a:rPr lang="de-DE" sz="1400" dirty="0">
                          <a:solidFill>
                            <a:schemeClr val="tx1"/>
                          </a:solidFill>
                        </a:rPr>
                        <a:t>Patientenzustand</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4284040715"/>
                  </a:ext>
                </a:extLst>
              </a:tr>
              <a:tr h="223607">
                <a:tc>
                  <a:txBody>
                    <a:bodyPr/>
                    <a:lstStyle/>
                    <a:p>
                      <a:pPr algn="ctr"/>
                      <a:r>
                        <a:rPr lang="de-DE" sz="1400" dirty="0">
                          <a:solidFill>
                            <a:schemeClr val="tx1"/>
                          </a:solidFill>
                        </a:rPr>
                        <a:t>ID</a:t>
                      </a:r>
                    </a:p>
                  </a:txBody>
                  <a:tcPr>
                    <a:solidFill>
                      <a:schemeClr val="accent1"/>
                    </a:solidFill>
                  </a:tcPr>
                </a:tc>
                <a:tc>
                  <a:txBody>
                    <a:bodyPr/>
                    <a:lstStyle/>
                    <a:p>
                      <a:pPr algn="ctr"/>
                      <a:r>
                        <a:rPr lang="de-DE" sz="1400" dirty="0" err="1">
                          <a:solidFill>
                            <a:schemeClr val="tx1"/>
                          </a:solidFill>
                        </a:rPr>
                        <a:t>PatientenID</a:t>
                      </a:r>
                      <a:endParaRPr lang="de-DE" sz="1400" dirty="0">
                        <a:solidFill>
                          <a:schemeClr val="tx1"/>
                        </a:solidFill>
                      </a:endParaRPr>
                    </a:p>
                  </a:txBody>
                  <a:tcPr>
                    <a:solidFill>
                      <a:schemeClr val="accent1"/>
                    </a:solidFill>
                  </a:tcPr>
                </a:tc>
                <a:tc>
                  <a:txBody>
                    <a:bodyPr/>
                    <a:lstStyle/>
                    <a:p>
                      <a:pPr algn="ctr"/>
                      <a:r>
                        <a:rPr lang="de-DE" sz="1400" dirty="0">
                          <a:solidFill>
                            <a:schemeClr val="tx1"/>
                          </a:solidFill>
                        </a:rPr>
                        <a:t>Status</a:t>
                      </a:r>
                    </a:p>
                  </a:txBody>
                  <a:tcPr>
                    <a:solidFill>
                      <a:schemeClr val="accent1"/>
                    </a:solidFill>
                  </a:tcPr>
                </a:tc>
                <a:tc>
                  <a:txBody>
                    <a:bodyPr/>
                    <a:lstStyle/>
                    <a:p>
                      <a:pPr algn="ctr"/>
                      <a:r>
                        <a:rPr lang="de-DE" sz="1400" dirty="0">
                          <a:solidFill>
                            <a:schemeClr val="tx1"/>
                          </a:solidFill>
                        </a:rPr>
                        <a:t>Erfassungsdatum</a:t>
                      </a:r>
                    </a:p>
                  </a:txBody>
                  <a:tcPr>
                    <a:solidFill>
                      <a:schemeClr val="accent1"/>
                    </a:solidFill>
                  </a:tcPr>
                </a:tc>
                <a:extLst>
                  <a:ext uri="{0D108BD9-81ED-4DB2-BD59-A6C34878D82A}">
                    <a16:rowId xmlns:a16="http://schemas.microsoft.com/office/drawing/2014/main" val="2528856626"/>
                  </a:ext>
                </a:extLst>
              </a:tr>
              <a:tr h="201246">
                <a:tc>
                  <a:txBody>
                    <a:bodyPr/>
                    <a:lstStyle/>
                    <a:p>
                      <a:pPr algn="ctr"/>
                      <a:r>
                        <a:rPr lang="de-DE" sz="1200" dirty="0">
                          <a:solidFill>
                            <a:schemeClr val="tx1"/>
                          </a:solidFill>
                        </a:rPr>
                        <a:t>0</a:t>
                      </a:r>
                    </a:p>
                  </a:txBody>
                  <a:tcPr/>
                </a:tc>
                <a:tc>
                  <a:txBody>
                    <a:bodyPr/>
                    <a:lstStyle/>
                    <a:p>
                      <a:pPr algn="ctr"/>
                      <a:r>
                        <a:rPr lang="de-DE" sz="1200" dirty="0">
                          <a:solidFill>
                            <a:schemeClr val="tx1"/>
                          </a:solidFill>
                        </a:rPr>
                        <a:t>0</a:t>
                      </a:r>
                    </a:p>
                  </a:txBody>
                  <a:tcPr/>
                </a:tc>
                <a:tc>
                  <a:txBody>
                    <a:bodyPr/>
                    <a:lstStyle/>
                    <a:p>
                      <a:pPr algn="ctr"/>
                      <a:r>
                        <a:rPr lang="de-DE" sz="1200" dirty="0">
                          <a:solidFill>
                            <a:schemeClr val="tx1"/>
                          </a:solidFill>
                        </a:rPr>
                        <a:t>Genesen</a:t>
                      </a:r>
                    </a:p>
                  </a:txBody>
                  <a:tcPr/>
                </a:tc>
                <a:tc>
                  <a:txBody>
                    <a:bodyPr/>
                    <a:lstStyle/>
                    <a:p>
                      <a:pPr algn="ctr"/>
                      <a:r>
                        <a:rPr lang="de-DE" sz="1200" dirty="0">
                          <a:solidFill>
                            <a:schemeClr val="tx1"/>
                          </a:solidFill>
                        </a:rPr>
                        <a:t>14.04.2020</a:t>
                      </a:r>
                    </a:p>
                  </a:txBody>
                  <a:tcPr/>
                </a:tc>
                <a:extLst>
                  <a:ext uri="{0D108BD9-81ED-4DB2-BD59-A6C34878D82A}">
                    <a16:rowId xmlns:a16="http://schemas.microsoft.com/office/drawing/2014/main" val="3081467708"/>
                  </a:ext>
                </a:extLst>
              </a:tr>
              <a:tr h="201246">
                <a:tc>
                  <a:txBody>
                    <a:bodyPr/>
                    <a:lstStyle/>
                    <a:p>
                      <a:pPr algn="ctr"/>
                      <a:r>
                        <a:rPr lang="de-DE" sz="1200" dirty="0">
                          <a:solidFill>
                            <a:schemeClr val="tx1"/>
                          </a:solidFill>
                        </a:rPr>
                        <a:t>1</a:t>
                      </a:r>
                    </a:p>
                  </a:txBody>
                  <a:tcPr/>
                </a:tc>
                <a:tc>
                  <a:txBody>
                    <a:bodyPr/>
                    <a:lstStyle/>
                    <a:p>
                      <a:pPr algn="ctr"/>
                      <a:r>
                        <a:rPr lang="de-DE" sz="1200" dirty="0">
                          <a:solidFill>
                            <a:schemeClr val="tx1"/>
                          </a:solidFill>
                        </a:rPr>
                        <a:t>1</a:t>
                      </a:r>
                    </a:p>
                  </a:txBody>
                  <a:tcPr/>
                </a:tc>
                <a:tc>
                  <a:txBody>
                    <a:bodyPr/>
                    <a:lstStyle/>
                    <a:p>
                      <a:pPr algn="ctr"/>
                      <a:r>
                        <a:rPr lang="de-DE" sz="1200" dirty="0">
                          <a:solidFill>
                            <a:schemeClr val="tx1"/>
                          </a:solidFill>
                        </a:rPr>
                        <a:t>Geimpft</a:t>
                      </a:r>
                    </a:p>
                  </a:txBody>
                  <a:tcPr/>
                </a:tc>
                <a:tc>
                  <a:txBody>
                    <a:bodyPr/>
                    <a:lstStyle/>
                    <a:p>
                      <a:pPr algn="ctr"/>
                      <a:r>
                        <a:rPr lang="de-DE" sz="1200" dirty="0">
                          <a:solidFill>
                            <a:schemeClr val="tx1"/>
                          </a:solidFill>
                        </a:rPr>
                        <a:t>01.06.2021</a:t>
                      </a:r>
                    </a:p>
                  </a:txBody>
                  <a:tcPr/>
                </a:tc>
                <a:extLst>
                  <a:ext uri="{0D108BD9-81ED-4DB2-BD59-A6C34878D82A}">
                    <a16:rowId xmlns:a16="http://schemas.microsoft.com/office/drawing/2014/main" val="2414412538"/>
                  </a:ext>
                </a:extLst>
              </a:tr>
              <a:tr h="201246">
                <a:tc>
                  <a:txBody>
                    <a:bodyPr/>
                    <a:lstStyle/>
                    <a:p>
                      <a:pPr algn="ctr"/>
                      <a:r>
                        <a:rPr lang="de-DE" sz="1200" dirty="0">
                          <a:solidFill>
                            <a:schemeClr val="tx1"/>
                          </a:solidFill>
                        </a:rPr>
                        <a:t>2</a:t>
                      </a:r>
                    </a:p>
                  </a:txBody>
                  <a:tcPr/>
                </a:tc>
                <a:tc>
                  <a:txBody>
                    <a:bodyPr/>
                    <a:lstStyle/>
                    <a:p>
                      <a:pPr algn="ctr"/>
                      <a:r>
                        <a:rPr lang="de-DE" sz="1200" dirty="0">
                          <a:solidFill>
                            <a:schemeClr val="tx1"/>
                          </a:solidFill>
                        </a:rPr>
                        <a:t>2</a:t>
                      </a:r>
                    </a:p>
                  </a:txBody>
                  <a:tcPr/>
                </a:tc>
                <a:tc>
                  <a:txBody>
                    <a:bodyPr/>
                    <a:lstStyle/>
                    <a:p>
                      <a:pPr algn="ctr"/>
                      <a:r>
                        <a:rPr lang="de-DE" sz="1200" dirty="0">
                          <a:solidFill>
                            <a:schemeClr val="tx1"/>
                          </a:solidFill>
                        </a:rPr>
                        <a:t>Geimpft</a:t>
                      </a:r>
                    </a:p>
                  </a:txBody>
                  <a:tcPr/>
                </a:tc>
                <a:tc>
                  <a:txBody>
                    <a:bodyPr/>
                    <a:lstStyle/>
                    <a:p>
                      <a:pPr algn="ctr"/>
                      <a:r>
                        <a:rPr lang="de-DE" sz="1200" dirty="0">
                          <a:solidFill>
                            <a:schemeClr val="tx1"/>
                          </a:solidFill>
                        </a:rPr>
                        <a:t>21.08.2021</a:t>
                      </a:r>
                    </a:p>
                  </a:txBody>
                  <a:tcPr/>
                </a:tc>
                <a:extLst>
                  <a:ext uri="{0D108BD9-81ED-4DB2-BD59-A6C34878D82A}">
                    <a16:rowId xmlns:a16="http://schemas.microsoft.com/office/drawing/2014/main" val="18396663"/>
                  </a:ext>
                </a:extLst>
              </a:tr>
              <a:tr h="201246">
                <a:tc>
                  <a:txBody>
                    <a:bodyPr/>
                    <a:lstStyle/>
                    <a:p>
                      <a:pPr algn="ctr"/>
                      <a:r>
                        <a:rPr lang="de-DE" sz="1200" dirty="0">
                          <a:solidFill>
                            <a:schemeClr val="tx1"/>
                          </a:solidFill>
                        </a:rPr>
                        <a:t>3</a:t>
                      </a:r>
                    </a:p>
                  </a:txBody>
                  <a:tcPr/>
                </a:tc>
                <a:tc>
                  <a:txBody>
                    <a:bodyPr/>
                    <a:lstStyle/>
                    <a:p>
                      <a:pPr algn="ctr"/>
                      <a:r>
                        <a:rPr lang="de-DE" sz="1200" dirty="0">
                          <a:solidFill>
                            <a:schemeClr val="tx1"/>
                          </a:solidFill>
                        </a:rPr>
                        <a:t>3</a:t>
                      </a:r>
                    </a:p>
                  </a:txBody>
                  <a:tcPr/>
                </a:tc>
                <a:tc>
                  <a:txBody>
                    <a:bodyPr/>
                    <a:lstStyle/>
                    <a:p>
                      <a:pPr algn="ctr"/>
                      <a:r>
                        <a:rPr lang="de-DE" sz="1200" dirty="0">
                          <a:solidFill>
                            <a:schemeClr val="tx1"/>
                          </a:solidFill>
                        </a:rPr>
                        <a:t>Infiziert</a:t>
                      </a:r>
                    </a:p>
                  </a:txBody>
                  <a:tcPr/>
                </a:tc>
                <a:tc>
                  <a:txBody>
                    <a:bodyPr/>
                    <a:lstStyle/>
                    <a:p>
                      <a:pPr algn="ctr"/>
                      <a:r>
                        <a:rPr lang="de-DE" sz="1200" dirty="0">
                          <a:solidFill>
                            <a:schemeClr val="tx1"/>
                          </a:solidFill>
                        </a:rPr>
                        <a:t>05.12.2020</a:t>
                      </a:r>
                    </a:p>
                  </a:txBody>
                  <a:tcPr/>
                </a:tc>
                <a:extLst>
                  <a:ext uri="{0D108BD9-81ED-4DB2-BD59-A6C34878D82A}">
                    <a16:rowId xmlns:a16="http://schemas.microsoft.com/office/drawing/2014/main" val="2991024871"/>
                  </a:ext>
                </a:extLst>
              </a:tr>
              <a:tr h="201246">
                <a:tc>
                  <a:txBody>
                    <a:bodyPr/>
                    <a:lstStyle/>
                    <a:p>
                      <a:pPr algn="ctr"/>
                      <a:r>
                        <a:rPr lang="de-DE" sz="1200" dirty="0">
                          <a:solidFill>
                            <a:schemeClr val="tx1"/>
                          </a:solidFill>
                        </a:rPr>
                        <a:t>4</a:t>
                      </a:r>
                    </a:p>
                  </a:txBody>
                  <a:tcPr/>
                </a:tc>
                <a:tc>
                  <a:txBody>
                    <a:bodyPr/>
                    <a:lstStyle/>
                    <a:p>
                      <a:pPr algn="ctr"/>
                      <a:r>
                        <a:rPr lang="de-DE" sz="1200" dirty="0">
                          <a:solidFill>
                            <a:schemeClr val="tx1"/>
                          </a:solidFill>
                        </a:rPr>
                        <a:t>1</a:t>
                      </a:r>
                    </a:p>
                  </a:txBody>
                  <a:tcPr/>
                </a:tc>
                <a:tc>
                  <a:txBody>
                    <a:bodyPr/>
                    <a:lstStyle/>
                    <a:p>
                      <a:pPr algn="ctr"/>
                      <a:r>
                        <a:rPr lang="de-DE" sz="1200" dirty="0">
                          <a:solidFill>
                            <a:schemeClr val="tx1"/>
                          </a:solidFill>
                        </a:rPr>
                        <a:t>Infiziert</a:t>
                      </a:r>
                    </a:p>
                  </a:txBody>
                  <a:tcPr/>
                </a:tc>
                <a:tc>
                  <a:txBody>
                    <a:bodyPr/>
                    <a:lstStyle/>
                    <a:p>
                      <a:pPr algn="ctr"/>
                      <a:r>
                        <a:rPr lang="de-DE" sz="1200" dirty="0">
                          <a:solidFill>
                            <a:schemeClr val="tx1"/>
                          </a:solidFill>
                        </a:rPr>
                        <a:t>01.01.2022</a:t>
                      </a:r>
                    </a:p>
                  </a:txBody>
                  <a:tcPr/>
                </a:tc>
                <a:extLst>
                  <a:ext uri="{0D108BD9-81ED-4DB2-BD59-A6C34878D82A}">
                    <a16:rowId xmlns:a16="http://schemas.microsoft.com/office/drawing/2014/main" val="1570353850"/>
                  </a:ext>
                </a:extLst>
              </a:tr>
            </a:tbl>
          </a:graphicData>
        </a:graphic>
      </p:graphicFrame>
      <p:sp>
        <p:nvSpPr>
          <p:cNvPr id="3" name="Titel 2">
            <a:extLst>
              <a:ext uri="{FF2B5EF4-FFF2-40B4-BE49-F238E27FC236}">
                <a16:creationId xmlns:a16="http://schemas.microsoft.com/office/drawing/2014/main" id="{B51F0EB4-A2BF-4204-AD63-60EF19F0DF89}"/>
              </a:ext>
            </a:extLst>
          </p:cNvPr>
          <p:cNvSpPr>
            <a:spLocks noGrp="1"/>
          </p:cNvSpPr>
          <p:nvPr>
            <p:ph type="title"/>
          </p:nvPr>
        </p:nvSpPr>
        <p:spPr/>
        <p:txBody>
          <a:bodyPr/>
          <a:lstStyle/>
          <a:p>
            <a:r>
              <a:rPr lang="de-DE" dirty="0"/>
              <a:t>7.4.1 Kontextualisierung von Aufgaben am Beispiel des SQL-Aufgabentyps</a:t>
            </a:r>
          </a:p>
        </p:txBody>
      </p:sp>
      <p:graphicFrame>
        <p:nvGraphicFramePr>
          <p:cNvPr id="7" name="Inhaltsplatzhalter 4">
            <a:extLst>
              <a:ext uri="{FF2B5EF4-FFF2-40B4-BE49-F238E27FC236}">
                <a16:creationId xmlns:a16="http://schemas.microsoft.com/office/drawing/2014/main" id="{92B619ED-630C-4B32-9115-B7A1CBBA9BB0}"/>
              </a:ext>
            </a:extLst>
          </p:cNvPr>
          <p:cNvGraphicFramePr>
            <a:graphicFrameLocks/>
          </p:cNvGraphicFramePr>
          <p:nvPr>
            <p:extLst/>
          </p:nvPr>
        </p:nvGraphicFramePr>
        <p:xfrm>
          <a:off x="1236211" y="1196448"/>
          <a:ext cx="5158720" cy="1706880"/>
        </p:xfrm>
        <a:graphic>
          <a:graphicData uri="http://schemas.openxmlformats.org/drawingml/2006/table">
            <a:tbl>
              <a:tblPr firstRow="1" bandRow="1">
                <a:tableStyleId>{5C22544A-7EE6-4342-B048-85BDC9FD1C3A}</a:tableStyleId>
              </a:tblPr>
              <a:tblGrid>
                <a:gridCol w="409893">
                  <a:extLst>
                    <a:ext uri="{9D8B030D-6E8A-4147-A177-3AD203B41FA5}">
                      <a16:colId xmlns:a16="http://schemas.microsoft.com/office/drawing/2014/main" val="2581513257"/>
                    </a:ext>
                  </a:extLst>
                </a:gridCol>
                <a:gridCol w="1187767">
                  <a:extLst>
                    <a:ext uri="{9D8B030D-6E8A-4147-A177-3AD203B41FA5}">
                      <a16:colId xmlns:a16="http://schemas.microsoft.com/office/drawing/2014/main" val="336856463"/>
                    </a:ext>
                  </a:extLst>
                </a:gridCol>
                <a:gridCol w="979297">
                  <a:extLst>
                    <a:ext uri="{9D8B030D-6E8A-4147-A177-3AD203B41FA5}">
                      <a16:colId xmlns:a16="http://schemas.microsoft.com/office/drawing/2014/main" val="1510840417"/>
                    </a:ext>
                  </a:extLst>
                </a:gridCol>
                <a:gridCol w="1443355">
                  <a:extLst>
                    <a:ext uri="{9D8B030D-6E8A-4147-A177-3AD203B41FA5}">
                      <a16:colId xmlns:a16="http://schemas.microsoft.com/office/drawing/2014/main" val="345600544"/>
                    </a:ext>
                  </a:extLst>
                </a:gridCol>
                <a:gridCol w="1138408">
                  <a:extLst>
                    <a:ext uri="{9D8B030D-6E8A-4147-A177-3AD203B41FA5}">
                      <a16:colId xmlns:a16="http://schemas.microsoft.com/office/drawing/2014/main" val="1097838760"/>
                    </a:ext>
                  </a:extLst>
                </a:gridCol>
              </a:tblGrid>
              <a:tr h="259229">
                <a:tc gridSpan="5">
                  <a:txBody>
                    <a:bodyPr/>
                    <a:lstStyle/>
                    <a:p>
                      <a:pPr algn="ctr"/>
                      <a:r>
                        <a:rPr lang="de-DE" sz="1400" dirty="0">
                          <a:solidFill>
                            <a:schemeClr val="tx1"/>
                          </a:solidFill>
                        </a:rPr>
                        <a:t>Patient</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259229">
                <a:tc>
                  <a:txBody>
                    <a:bodyPr/>
                    <a:lstStyle/>
                    <a:p>
                      <a:pPr algn="ctr"/>
                      <a:r>
                        <a:rPr lang="de-DE" sz="1400" dirty="0">
                          <a:solidFill>
                            <a:schemeClr val="tx1"/>
                          </a:solidFill>
                        </a:rPr>
                        <a:t>ID</a:t>
                      </a:r>
                    </a:p>
                  </a:txBody>
                  <a:tcPr>
                    <a:solidFill>
                      <a:schemeClr val="accent1"/>
                    </a:solidFill>
                  </a:tcPr>
                </a:tc>
                <a:tc>
                  <a:txBody>
                    <a:bodyPr/>
                    <a:lstStyle/>
                    <a:p>
                      <a:pPr algn="ctr"/>
                      <a:r>
                        <a:rPr lang="de-DE" sz="1400" dirty="0">
                          <a:solidFill>
                            <a:schemeClr val="tx1"/>
                          </a:solidFill>
                        </a:rPr>
                        <a:t>Name</a:t>
                      </a:r>
                    </a:p>
                  </a:txBody>
                  <a:tcPr>
                    <a:solidFill>
                      <a:schemeClr val="accent1"/>
                    </a:solidFill>
                  </a:tcPr>
                </a:tc>
                <a:tc>
                  <a:txBody>
                    <a:bodyPr/>
                    <a:lstStyle/>
                    <a:p>
                      <a:pPr algn="ctr"/>
                      <a:r>
                        <a:rPr lang="de-DE" sz="1400" dirty="0">
                          <a:solidFill>
                            <a:schemeClr val="tx1"/>
                          </a:solidFill>
                        </a:rPr>
                        <a:t>Vorname</a:t>
                      </a:r>
                    </a:p>
                  </a:txBody>
                  <a:tcPr>
                    <a:solidFill>
                      <a:schemeClr val="accent1"/>
                    </a:solidFill>
                  </a:tcPr>
                </a:tc>
                <a:tc>
                  <a:txBody>
                    <a:bodyPr/>
                    <a:lstStyle/>
                    <a:p>
                      <a:pPr algn="ctr"/>
                      <a:r>
                        <a:rPr lang="de-DE" sz="1400" dirty="0">
                          <a:solidFill>
                            <a:schemeClr val="tx1"/>
                          </a:solidFill>
                        </a:rPr>
                        <a:t>Geburtsdatum</a:t>
                      </a:r>
                    </a:p>
                  </a:txBody>
                  <a:tcPr>
                    <a:solidFill>
                      <a:schemeClr val="accent1"/>
                    </a:solidFill>
                  </a:tcPr>
                </a:tc>
                <a:tc>
                  <a:txBody>
                    <a:bodyPr/>
                    <a:lstStyle/>
                    <a:p>
                      <a:pPr algn="ctr"/>
                      <a:r>
                        <a:rPr lang="de-DE" sz="1400" dirty="0">
                          <a:solidFill>
                            <a:schemeClr val="tx1"/>
                          </a:solidFill>
                        </a:rPr>
                        <a:t>Geschlecht</a:t>
                      </a:r>
                    </a:p>
                  </a:txBody>
                  <a:tcPr>
                    <a:solidFill>
                      <a:schemeClr val="accent1"/>
                    </a:solidFill>
                  </a:tcPr>
                </a:tc>
                <a:extLst>
                  <a:ext uri="{0D108BD9-81ED-4DB2-BD59-A6C34878D82A}">
                    <a16:rowId xmlns:a16="http://schemas.microsoft.com/office/drawing/2014/main" val="2528856626"/>
                  </a:ext>
                </a:extLst>
              </a:tr>
              <a:tr h="259229">
                <a:tc>
                  <a:txBody>
                    <a:bodyPr/>
                    <a:lstStyle/>
                    <a:p>
                      <a:pPr algn="ctr"/>
                      <a:r>
                        <a:rPr lang="de-DE" sz="1200" dirty="0">
                          <a:solidFill>
                            <a:schemeClr val="tx1"/>
                          </a:solidFill>
                        </a:rPr>
                        <a:t>0</a:t>
                      </a:r>
                    </a:p>
                  </a:txBody>
                  <a:tcPr/>
                </a:tc>
                <a:tc>
                  <a:txBody>
                    <a:bodyPr/>
                    <a:lstStyle/>
                    <a:p>
                      <a:pPr algn="ctr"/>
                      <a:r>
                        <a:rPr lang="de-DE" sz="1200" dirty="0">
                          <a:solidFill>
                            <a:schemeClr val="tx1"/>
                          </a:solidFill>
                        </a:rPr>
                        <a:t>Mustermann</a:t>
                      </a:r>
                    </a:p>
                  </a:txBody>
                  <a:tcPr/>
                </a:tc>
                <a:tc>
                  <a:txBody>
                    <a:bodyPr/>
                    <a:lstStyle/>
                    <a:p>
                      <a:pPr algn="ctr"/>
                      <a:r>
                        <a:rPr lang="de-DE" sz="1200" dirty="0">
                          <a:solidFill>
                            <a:schemeClr val="tx1"/>
                          </a:solidFill>
                        </a:rPr>
                        <a:t>Max</a:t>
                      </a:r>
                    </a:p>
                  </a:txBody>
                  <a:tcPr/>
                </a:tc>
                <a:tc>
                  <a:txBody>
                    <a:bodyPr/>
                    <a:lstStyle/>
                    <a:p>
                      <a:pPr algn="ctr"/>
                      <a:r>
                        <a:rPr lang="de-DE" sz="1200" dirty="0">
                          <a:solidFill>
                            <a:schemeClr val="tx1"/>
                          </a:solidFill>
                        </a:rPr>
                        <a:t>01.01.2000</a:t>
                      </a:r>
                    </a:p>
                  </a:txBody>
                  <a:tcPr/>
                </a:tc>
                <a:tc>
                  <a:txBody>
                    <a:bodyPr/>
                    <a:lstStyle/>
                    <a:p>
                      <a:pPr algn="ctr"/>
                      <a:r>
                        <a:rPr lang="de-DE" sz="1200" dirty="0">
                          <a:solidFill>
                            <a:schemeClr val="tx1"/>
                          </a:solidFill>
                        </a:rPr>
                        <a:t>m</a:t>
                      </a:r>
                    </a:p>
                  </a:txBody>
                  <a:tcPr/>
                </a:tc>
                <a:extLst>
                  <a:ext uri="{0D108BD9-81ED-4DB2-BD59-A6C34878D82A}">
                    <a16:rowId xmlns:a16="http://schemas.microsoft.com/office/drawing/2014/main" val="3081467708"/>
                  </a:ext>
                </a:extLst>
              </a:tr>
              <a:tr h="259229">
                <a:tc>
                  <a:txBody>
                    <a:bodyPr/>
                    <a:lstStyle/>
                    <a:p>
                      <a:pPr algn="ctr"/>
                      <a:r>
                        <a:rPr lang="de-DE" sz="1200" dirty="0">
                          <a:solidFill>
                            <a:schemeClr val="tx1"/>
                          </a:solidFill>
                        </a:rPr>
                        <a:t>1</a:t>
                      </a:r>
                    </a:p>
                  </a:txBody>
                  <a:tcPr/>
                </a:tc>
                <a:tc>
                  <a:txBody>
                    <a:bodyPr/>
                    <a:lstStyle/>
                    <a:p>
                      <a:pPr algn="ctr"/>
                      <a:r>
                        <a:rPr lang="de-DE" sz="1200" dirty="0">
                          <a:solidFill>
                            <a:schemeClr val="tx1"/>
                          </a:solidFill>
                        </a:rPr>
                        <a:t>Decker</a:t>
                      </a:r>
                    </a:p>
                  </a:txBody>
                  <a:tcPr/>
                </a:tc>
                <a:tc>
                  <a:txBody>
                    <a:bodyPr/>
                    <a:lstStyle/>
                    <a:p>
                      <a:pPr algn="ctr"/>
                      <a:r>
                        <a:rPr lang="de-DE" sz="1200" dirty="0">
                          <a:solidFill>
                            <a:schemeClr val="tx1"/>
                          </a:solidFill>
                        </a:rPr>
                        <a:t>Dirk</a:t>
                      </a:r>
                    </a:p>
                  </a:txBody>
                  <a:tcPr/>
                </a:tc>
                <a:tc>
                  <a:txBody>
                    <a:bodyPr/>
                    <a:lstStyle/>
                    <a:p>
                      <a:pPr algn="ctr"/>
                      <a:r>
                        <a:rPr lang="de-DE" sz="1200" dirty="0">
                          <a:solidFill>
                            <a:schemeClr val="tx1"/>
                          </a:solidFill>
                        </a:rPr>
                        <a:t>31.12.1999</a:t>
                      </a:r>
                    </a:p>
                  </a:txBody>
                  <a:tcPr/>
                </a:tc>
                <a:tc>
                  <a:txBody>
                    <a:bodyPr/>
                    <a:lstStyle/>
                    <a:p>
                      <a:pPr algn="ctr"/>
                      <a:r>
                        <a:rPr lang="de-DE" sz="1200" dirty="0">
                          <a:solidFill>
                            <a:schemeClr val="tx1"/>
                          </a:solidFill>
                        </a:rPr>
                        <a:t>m</a:t>
                      </a:r>
                    </a:p>
                  </a:txBody>
                  <a:tcPr/>
                </a:tc>
                <a:extLst>
                  <a:ext uri="{0D108BD9-81ED-4DB2-BD59-A6C34878D82A}">
                    <a16:rowId xmlns:a16="http://schemas.microsoft.com/office/drawing/2014/main" val="2414412538"/>
                  </a:ext>
                </a:extLst>
              </a:tr>
              <a:tr h="259229">
                <a:tc>
                  <a:txBody>
                    <a:bodyPr/>
                    <a:lstStyle/>
                    <a:p>
                      <a:pPr algn="ctr"/>
                      <a:r>
                        <a:rPr lang="de-DE" sz="1200" dirty="0">
                          <a:solidFill>
                            <a:schemeClr val="tx1"/>
                          </a:solidFill>
                        </a:rPr>
                        <a:t>2</a:t>
                      </a:r>
                    </a:p>
                  </a:txBody>
                  <a:tcPr/>
                </a:tc>
                <a:tc>
                  <a:txBody>
                    <a:bodyPr/>
                    <a:lstStyle/>
                    <a:p>
                      <a:pPr algn="ctr"/>
                      <a:r>
                        <a:rPr lang="de-DE" sz="1200" dirty="0">
                          <a:solidFill>
                            <a:schemeClr val="tx1"/>
                          </a:solidFill>
                        </a:rPr>
                        <a:t>Räubertochter</a:t>
                      </a:r>
                    </a:p>
                  </a:txBody>
                  <a:tcPr/>
                </a:tc>
                <a:tc>
                  <a:txBody>
                    <a:bodyPr/>
                    <a:lstStyle/>
                    <a:p>
                      <a:pPr algn="ctr"/>
                      <a:r>
                        <a:rPr lang="de-DE" sz="1200" dirty="0">
                          <a:solidFill>
                            <a:schemeClr val="tx1"/>
                          </a:solidFill>
                        </a:rPr>
                        <a:t>Ronja</a:t>
                      </a:r>
                    </a:p>
                  </a:txBody>
                  <a:tcPr/>
                </a:tc>
                <a:tc>
                  <a:txBody>
                    <a:bodyPr/>
                    <a:lstStyle/>
                    <a:p>
                      <a:pPr algn="ctr"/>
                      <a:r>
                        <a:rPr lang="de-DE" sz="1200" dirty="0">
                          <a:solidFill>
                            <a:schemeClr val="tx1"/>
                          </a:solidFill>
                        </a:rPr>
                        <a:t>03.02.1952</a:t>
                      </a:r>
                    </a:p>
                  </a:txBody>
                  <a:tcPr/>
                </a:tc>
                <a:tc>
                  <a:txBody>
                    <a:bodyPr/>
                    <a:lstStyle/>
                    <a:p>
                      <a:pPr algn="ctr"/>
                      <a:r>
                        <a:rPr lang="de-DE" sz="1200" dirty="0">
                          <a:solidFill>
                            <a:schemeClr val="tx1"/>
                          </a:solidFill>
                        </a:rPr>
                        <a:t>w</a:t>
                      </a:r>
                    </a:p>
                  </a:txBody>
                  <a:tcPr/>
                </a:tc>
                <a:extLst>
                  <a:ext uri="{0D108BD9-81ED-4DB2-BD59-A6C34878D82A}">
                    <a16:rowId xmlns:a16="http://schemas.microsoft.com/office/drawing/2014/main" val="18396663"/>
                  </a:ext>
                </a:extLst>
              </a:tr>
              <a:tr h="259229">
                <a:tc>
                  <a:txBody>
                    <a:bodyPr/>
                    <a:lstStyle/>
                    <a:p>
                      <a:pPr algn="ctr"/>
                      <a:r>
                        <a:rPr lang="de-DE" sz="1200" dirty="0">
                          <a:solidFill>
                            <a:schemeClr val="tx1"/>
                          </a:solidFill>
                        </a:rPr>
                        <a:t>3</a:t>
                      </a:r>
                    </a:p>
                  </a:txBody>
                  <a:tcPr/>
                </a:tc>
                <a:tc>
                  <a:txBody>
                    <a:bodyPr/>
                    <a:lstStyle/>
                    <a:p>
                      <a:pPr algn="ctr"/>
                      <a:r>
                        <a:rPr lang="de-DE" sz="1200" dirty="0">
                          <a:solidFill>
                            <a:schemeClr val="tx1"/>
                          </a:solidFill>
                        </a:rPr>
                        <a:t>Lustig</a:t>
                      </a:r>
                    </a:p>
                  </a:txBody>
                  <a:tcPr/>
                </a:tc>
                <a:tc>
                  <a:txBody>
                    <a:bodyPr/>
                    <a:lstStyle/>
                    <a:p>
                      <a:pPr algn="ctr"/>
                      <a:r>
                        <a:rPr lang="de-DE" sz="1200" dirty="0">
                          <a:solidFill>
                            <a:schemeClr val="tx1"/>
                          </a:solidFill>
                        </a:rPr>
                        <a:t>Lea</a:t>
                      </a:r>
                    </a:p>
                  </a:txBody>
                  <a:tcPr/>
                </a:tc>
                <a:tc>
                  <a:txBody>
                    <a:bodyPr/>
                    <a:lstStyle/>
                    <a:p>
                      <a:pPr algn="ctr"/>
                      <a:r>
                        <a:rPr lang="de-DE" sz="1200" dirty="0">
                          <a:solidFill>
                            <a:schemeClr val="tx1"/>
                          </a:solidFill>
                        </a:rPr>
                        <a:t>04.05.1965</a:t>
                      </a:r>
                    </a:p>
                  </a:txBody>
                  <a:tcPr/>
                </a:tc>
                <a:tc>
                  <a:txBody>
                    <a:bodyPr/>
                    <a:lstStyle/>
                    <a:p>
                      <a:pPr algn="ctr"/>
                      <a:r>
                        <a:rPr lang="de-DE" sz="1200" dirty="0">
                          <a:solidFill>
                            <a:schemeClr val="tx1"/>
                          </a:solidFill>
                        </a:rPr>
                        <a:t>w</a:t>
                      </a:r>
                    </a:p>
                  </a:txBody>
                  <a:tcPr/>
                </a:tc>
                <a:extLst>
                  <a:ext uri="{0D108BD9-81ED-4DB2-BD59-A6C34878D82A}">
                    <a16:rowId xmlns:a16="http://schemas.microsoft.com/office/drawing/2014/main" val="2991024871"/>
                  </a:ext>
                </a:extLst>
              </a:tr>
            </a:tbl>
          </a:graphicData>
        </a:graphic>
      </p:graphicFrame>
      <p:sp>
        <p:nvSpPr>
          <p:cNvPr id="8" name="Inhaltsplatzhalter 1">
            <a:extLst>
              <a:ext uri="{FF2B5EF4-FFF2-40B4-BE49-F238E27FC236}">
                <a16:creationId xmlns:a16="http://schemas.microsoft.com/office/drawing/2014/main" id="{B86ED8FE-D675-45DA-B12E-9C91185F960A}"/>
              </a:ext>
            </a:extLst>
          </p:cNvPr>
          <p:cNvSpPr txBox="1">
            <a:spLocks/>
          </p:cNvSpPr>
          <p:nvPr/>
        </p:nvSpPr>
        <p:spPr>
          <a:xfrm>
            <a:off x="876032" y="3758111"/>
            <a:ext cx="8964377" cy="2448272"/>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r>
              <a:rPr lang="de-DE" kern="0" dirty="0"/>
              <a:t>Welche Patienten wurden trotz Impfung infiziert?</a:t>
            </a:r>
          </a:p>
          <a:p>
            <a:r>
              <a:rPr lang="de-DE" kern="0" dirty="0"/>
              <a:t>SQL-Abfrage:</a:t>
            </a:r>
          </a:p>
          <a:p>
            <a:pPr marL="0" indent="0">
              <a:buNone/>
            </a:pPr>
            <a:r>
              <a:rPr lang="de-DE" sz="1600" kern="0" dirty="0"/>
              <a:t>SELECT </a:t>
            </a:r>
            <a:r>
              <a:rPr lang="de-DE" sz="1600" kern="0" dirty="0" err="1"/>
              <a:t>p.Name</a:t>
            </a:r>
            <a:r>
              <a:rPr lang="de-DE" sz="1600" kern="0" dirty="0"/>
              <a:t>, </a:t>
            </a:r>
            <a:r>
              <a:rPr lang="de-DE" sz="1600" kern="0" dirty="0" err="1"/>
              <a:t>p.Vorname</a:t>
            </a:r>
            <a:r>
              <a:rPr lang="de-DE" sz="1600" kern="0" dirty="0"/>
              <a:t> FROM Patient AS p</a:t>
            </a:r>
          </a:p>
          <a:p>
            <a:pPr marL="0" indent="0">
              <a:buNone/>
            </a:pPr>
            <a:r>
              <a:rPr lang="de-DE" sz="1600" kern="0" dirty="0"/>
              <a:t>JOIN Patientenzustand AS </a:t>
            </a:r>
            <a:r>
              <a:rPr lang="de-DE" sz="1600" kern="0" dirty="0" err="1"/>
              <a:t>pz</a:t>
            </a:r>
            <a:r>
              <a:rPr lang="de-DE" sz="1600" kern="0" dirty="0"/>
              <a:t> ON p.ID = </a:t>
            </a:r>
            <a:r>
              <a:rPr lang="de-DE" sz="1600" kern="0" dirty="0" err="1"/>
              <a:t>pz.PatientenID</a:t>
            </a:r>
            <a:endParaRPr lang="de-DE" sz="1600" kern="0" dirty="0"/>
          </a:p>
          <a:p>
            <a:pPr marL="0" indent="0">
              <a:buNone/>
            </a:pPr>
            <a:r>
              <a:rPr lang="de-DE" sz="1600" kern="0" dirty="0"/>
              <a:t>WHERE </a:t>
            </a:r>
            <a:r>
              <a:rPr lang="de-DE" sz="1600" kern="0" dirty="0" err="1"/>
              <a:t>pz.Status</a:t>
            </a:r>
            <a:r>
              <a:rPr lang="de-DE" sz="1600" kern="0" dirty="0"/>
              <a:t> = ‘Infiziert‘ </a:t>
            </a:r>
          </a:p>
          <a:p>
            <a:pPr marL="0" indent="0">
              <a:buNone/>
            </a:pPr>
            <a:r>
              <a:rPr lang="de-DE" sz="1600" kern="0" dirty="0"/>
              <a:t>AND </a:t>
            </a:r>
            <a:r>
              <a:rPr lang="de-DE" sz="1600" kern="0" dirty="0" err="1"/>
              <a:t>pz.PatientenID</a:t>
            </a:r>
            <a:r>
              <a:rPr lang="de-DE" sz="1600" kern="0" dirty="0"/>
              <a:t> IN</a:t>
            </a:r>
          </a:p>
          <a:p>
            <a:pPr marL="0" indent="0">
              <a:buNone/>
            </a:pPr>
            <a:r>
              <a:rPr lang="de-DE" sz="1600" kern="0" dirty="0"/>
              <a:t>	(SELECT </a:t>
            </a:r>
            <a:r>
              <a:rPr lang="de-DE" sz="1600" kern="0" dirty="0" err="1"/>
              <a:t>PatientenID</a:t>
            </a:r>
            <a:r>
              <a:rPr lang="de-DE" sz="1600" kern="0" dirty="0"/>
              <a:t> FROM Patientenzustand </a:t>
            </a:r>
          </a:p>
          <a:p>
            <a:pPr marL="0" indent="0">
              <a:buNone/>
            </a:pPr>
            <a:r>
              <a:rPr lang="de-DE" sz="1600" kern="0" dirty="0"/>
              <a:t>	WHERE Status = ‘Geimpft‘ AND Erfassungsdatum &lt; </a:t>
            </a:r>
            <a:r>
              <a:rPr lang="de-DE" sz="1600" kern="0" dirty="0" err="1"/>
              <a:t>pz.Erfassungsdatum</a:t>
            </a:r>
            <a:r>
              <a:rPr lang="de-DE" sz="1600" kern="0" dirty="0"/>
              <a:t>);</a:t>
            </a:r>
          </a:p>
        </p:txBody>
      </p:sp>
      <p:grpSp>
        <p:nvGrpSpPr>
          <p:cNvPr id="28" name="Gruppieren 27">
            <a:extLst>
              <a:ext uri="{FF2B5EF4-FFF2-40B4-BE49-F238E27FC236}">
                <a16:creationId xmlns:a16="http://schemas.microsoft.com/office/drawing/2014/main" id="{A6C2B321-138B-4AB6-BBE2-9FB0EDCA36C8}"/>
              </a:ext>
            </a:extLst>
          </p:cNvPr>
          <p:cNvGrpSpPr/>
          <p:nvPr/>
        </p:nvGrpSpPr>
        <p:grpSpPr>
          <a:xfrm>
            <a:off x="1186060" y="2810787"/>
            <a:ext cx="6924999" cy="559590"/>
            <a:chOff x="1186060" y="2810787"/>
            <a:chExt cx="6924999" cy="559590"/>
          </a:xfrm>
        </p:grpSpPr>
        <p:cxnSp>
          <p:nvCxnSpPr>
            <p:cNvPr id="15" name="Gerader Verbinder 14">
              <a:extLst>
                <a:ext uri="{FF2B5EF4-FFF2-40B4-BE49-F238E27FC236}">
                  <a16:creationId xmlns:a16="http://schemas.microsoft.com/office/drawing/2014/main" id="{888718F7-833D-4ED2-8506-8D150FA8C5A1}"/>
                </a:ext>
              </a:extLst>
            </p:cNvPr>
            <p:cNvCxnSpPr>
              <a:cxnSpLocks/>
            </p:cNvCxnSpPr>
            <p:nvPr/>
          </p:nvCxnSpPr>
          <p:spPr bwMode="auto">
            <a:xfrm>
              <a:off x="1474093"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Gerader Verbinder 18">
              <a:extLst>
                <a:ext uri="{FF2B5EF4-FFF2-40B4-BE49-F238E27FC236}">
                  <a16:creationId xmlns:a16="http://schemas.microsoft.com/office/drawing/2014/main" id="{A4403B7F-BB7F-4152-933B-CA6169FB8E45}"/>
                </a:ext>
              </a:extLst>
            </p:cNvPr>
            <p:cNvCxnSpPr>
              <a:cxnSpLocks/>
            </p:cNvCxnSpPr>
            <p:nvPr/>
          </p:nvCxnSpPr>
          <p:spPr bwMode="auto">
            <a:xfrm>
              <a:off x="1474093" y="3212976"/>
              <a:ext cx="627809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Gerader Verbinder 20">
              <a:extLst>
                <a:ext uri="{FF2B5EF4-FFF2-40B4-BE49-F238E27FC236}">
                  <a16:creationId xmlns:a16="http://schemas.microsoft.com/office/drawing/2014/main" id="{8FA6FB4B-D18D-444E-AE5E-09ADA0674607}"/>
                </a:ext>
              </a:extLst>
            </p:cNvPr>
            <p:cNvCxnSpPr>
              <a:cxnSpLocks/>
            </p:cNvCxnSpPr>
            <p:nvPr/>
          </p:nvCxnSpPr>
          <p:spPr bwMode="auto">
            <a:xfrm>
              <a:off x="7752184"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3" name="Textfeld 22">
              <a:extLst>
                <a:ext uri="{FF2B5EF4-FFF2-40B4-BE49-F238E27FC236}">
                  <a16:creationId xmlns:a16="http://schemas.microsoft.com/office/drawing/2014/main" id="{57665773-91B8-40AE-A60C-501D5300DA25}"/>
                </a:ext>
              </a:extLst>
            </p:cNvPr>
            <p:cNvSpPr txBox="1"/>
            <p:nvPr/>
          </p:nvSpPr>
          <p:spPr>
            <a:xfrm>
              <a:off x="1186060" y="3001045"/>
              <a:ext cx="288032" cy="369332"/>
            </a:xfrm>
            <a:prstGeom prst="rect">
              <a:avLst/>
            </a:prstGeom>
            <a:noFill/>
          </p:spPr>
          <p:txBody>
            <a:bodyPr wrap="square" rtlCol="0">
              <a:spAutoFit/>
            </a:bodyPr>
            <a:lstStyle/>
            <a:p>
              <a:r>
                <a:rPr lang="de-DE" sz="1800" dirty="0"/>
                <a:t>1</a:t>
              </a:r>
            </a:p>
          </p:txBody>
        </p:sp>
        <p:sp>
          <p:nvSpPr>
            <p:cNvPr id="24" name="Textfeld 23">
              <a:extLst>
                <a:ext uri="{FF2B5EF4-FFF2-40B4-BE49-F238E27FC236}">
                  <a16:creationId xmlns:a16="http://schemas.microsoft.com/office/drawing/2014/main" id="{A4CCF3A4-9992-44E5-A41A-A5B573A89B7C}"/>
                </a:ext>
              </a:extLst>
            </p:cNvPr>
            <p:cNvSpPr txBox="1"/>
            <p:nvPr/>
          </p:nvSpPr>
          <p:spPr>
            <a:xfrm>
              <a:off x="7823027" y="2971232"/>
              <a:ext cx="288032" cy="369332"/>
            </a:xfrm>
            <a:prstGeom prst="rect">
              <a:avLst/>
            </a:prstGeom>
            <a:noFill/>
          </p:spPr>
          <p:txBody>
            <a:bodyPr wrap="square" rtlCol="0">
              <a:spAutoFit/>
            </a:bodyPr>
            <a:lstStyle/>
            <a:p>
              <a:r>
                <a:rPr lang="de-DE" sz="1800" dirty="0"/>
                <a:t>n</a:t>
              </a:r>
            </a:p>
          </p:txBody>
        </p:sp>
        <p:sp>
          <p:nvSpPr>
            <p:cNvPr id="25" name="Textfeld 24">
              <a:extLst>
                <a:ext uri="{FF2B5EF4-FFF2-40B4-BE49-F238E27FC236}">
                  <a16:creationId xmlns:a16="http://schemas.microsoft.com/office/drawing/2014/main" id="{6721D232-1EF7-4F6E-85A4-A95E47A46BB5}"/>
                </a:ext>
              </a:extLst>
            </p:cNvPr>
            <p:cNvSpPr txBox="1"/>
            <p:nvPr/>
          </p:nvSpPr>
          <p:spPr>
            <a:xfrm rot="16200000">
              <a:off x="7608163" y="2800914"/>
              <a:ext cx="288032" cy="307777"/>
            </a:xfrm>
            <a:prstGeom prst="rect">
              <a:avLst/>
            </a:prstGeom>
            <a:noFill/>
          </p:spPr>
          <p:txBody>
            <a:bodyPr wrap="square" rtlCol="0">
              <a:spAutoFit/>
            </a:bodyPr>
            <a:lstStyle/>
            <a:p>
              <a:r>
                <a:rPr lang="de-DE" sz="1400" dirty="0"/>
                <a:t>&lt;</a:t>
              </a:r>
            </a:p>
          </p:txBody>
        </p:sp>
      </p:grpSp>
      <p:graphicFrame>
        <p:nvGraphicFramePr>
          <p:cNvPr id="26" name="Inhaltsplatzhalter 4">
            <a:extLst>
              <a:ext uri="{FF2B5EF4-FFF2-40B4-BE49-F238E27FC236}">
                <a16:creationId xmlns:a16="http://schemas.microsoft.com/office/drawing/2014/main" id="{9388A1DA-DCE3-4ECE-976D-5BAE2009C9B6}"/>
              </a:ext>
            </a:extLst>
          </p:cNvPr>
          <p:cNvGraphicFramePr>
            <a:graphicFrameLocks/>
          </p:cNvGraphicFramePr>
          <p:nvPr>
            <p:extLst/>
          </p:nvPr>
        </p:nvGraphicFramePr>
        <p:xfrm>
          <a:off x="8804444" y="4098327"/>
          <a:ext cx="2167064" cy="88392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336856463"/>
                    </a:ext>
                  </a:extLst>
                </a:gridCol>
                <a:gridCol w="979297">
                  <a:extLst>
                    <a:ext uri="{9D8B030D-6E8A-4147-A177-3AD203B41FA5}">
                      <a16:colId xmlns:a16="http://schemas.microsoft.com/office/drawing/2014/main" val="1510840417"/>
                    </a:ext>
                  </a:extLst>
                </a:gridCol>
              </a:tblGrid>
              <a:tr h="0">
                <a:tc gridSpan="2">
                  <a:txBody>
                    <a:bodyPr/>
                    <a:lstStyle/>
                    <a:p>
                      <a:pPr algn="ctr"/>
                      <a:r>
                        <a:rPr lang="de-DE" sz="1400" dirty="0">
                          <a:solidFill>
                            <a:schemeClr val="tx1"/>
                          </a:solidFill>
                        </a:rPr>
                        <a:t>Ergebnis</a:t>
                      </a: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259229">
                <a:tc>
                  <a:txBody>
                    <a:bodyPr/>
                    <a:lstStyle/>
                    <a:p>
                      <a:pPr algn="ctr"/>
                      <a:r>
                        <a:rPr lang="de-DE" sz="1400" dirty="0">
                          <a:solidFill>
                            <a:schemeClr val="tx1"/>
                          </a:solidFill>
                        </a:rPr>
                        <a:t>Name</a:t>
                      </a:r>
                    </a:p>
                  </a:txBody>
                  <a:tcPr>
                    <a:solidFill>
                      <a:schemeClr val="accent1"/>
                    </a:solidFill>
                  </a:tcPr>
                </a:tc>
                <a:tc>
                  <a:txBody>
                    <a:bodyPr/>
                    <a:lstStyle/>
                    <a:p>
                      <a:pPr algn="ctr"/>
                      <a:r>
                        <a:rPr lang="de-DE" sz="1400" dirty="0">
                          <a:solidFill>
                            <a:schemeClr val="tx1"/>
                          </a:solidFill>
                        </a:rPr>
                        <a:t>Vorname</a:t>
                      </a:r>
                    </a:p>
                  </a:txBody>
                  <a:tcPr>
                    <a:solidFill>
                      <a:schemeClr val="accent1"/>
                    </a:solidFill>
                  </a:tcPr>
                </a:tc>
                <a:extLst>
                  <a:ext uri="{0D108BD9-81ED-4DB2-BD59-A6C34878D82A}">
                    <a16:rowId xmlns:a16="http://schemas.microsoft.com/office/drawing/2014/main" val="2528856626"/>
                  </a:ext>
                </a:extLst>
              </a:tr>
              <a:tr h="259229">
                <a:tc>
                  <a:txBody>
                    <a:bodyPr/>
                    <a:lstStyle/>
                    <a:p>
                      <a:pPr algn="ctr"/>
                      <a:r>
                        <a:rPr lang="de-DE" sz="1200" dirty="0">
                          <a:solidFill>
                            <a:schemeClr val="tx1"/>
                          </a:solidFill>
                        </a:rPr>
                        <a:t>Decker</a:t>
                      </a:r>
                    </a:p>
                  </a:txBody>
                  <a:tcPr/>
                </a:tc>
                <a:tc>
                  <a:txBody>
                    <a:bodyPr/>
                    <a:lstStyle/>
                    <a:p>
                      <a:pPr algn="ctr"/>
                      <a:r>
                        <a:rPr lang="de-DE" sz="1200" dirty="0">
                          <a:solidFill>
                            <a:schemeClr val="tx1"/>
                          </a:solidFill>
                        </a:rPr>
                        <a:t>Dirk</a:t>
                      </a:r>
                    </a:p>
                  </a:txBody>
                  <a:tcPr/>
                </a:tc>
                <a:extLst>
                  <a:ext uri="{0D108BD9-81ED-4DB2-BD59-A6C34878D82A}">
                    <a16:rowId xmlns:a16="http://schemas.microsoft.com/office/drawing/2014/main" val="3081467708"/>
                  </a:ext>
                </a:extLst>
              </a:tr>
            </a:tbl>
          </a:graphicData>
        </a:graphic>
      </p:graphicFrame>
      <p:sp>
        <p:nvSpPr>
          <p:cNvPr id="27" name="Datumsplatzhalter 1">
            <a:extLst>
              <a:ext uri="{FF2B5EF4-FFF2-40B4-BE49-F238E27FC236}">
                <a16:creationId xmlns:a16="http://schemas.microsoft.com/office/drawing/2014/main" id="{24FE997B-F195-45E4-B67D-FCFF9F852293}"/>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01.07.2022</a:t>
            </a:fld>
            <a:endParaRPr lang="de-DE" dirty="0"/>
          </a:p>
        </p:txBody>
      </p:sp>
    </p:spTree>
    <p:extLst>
      <p:ext uri="{BB962C8B-B14F-4D97-AF65-F5344CB8AC3E}">
        <p14:creationId xmlns:p14="http://schemas.microsoft.com/office/powerpoint/2010/main" val="242247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7C439BE-38A7-4465-BF41-19C5A9E534E7}"/>
              </a:ext>
            </a:extLst>
          </p:cNvPr>
          <p:cNvSpPr>
            <a:spLocks noGrp="1"/>
          </p:cNvSpPr>
          <p:nvPr>
            <p:ph type="title"/>
          </p:nvPr>
        </p:nvSpPr>
        <p:spPr/>
        <p:txBody>
          <a:bodyPr/>
          <a:lstStyle/>
          <a:p>
            <a:r>
              <a:rPr lang="de-DE" dirty="0"/>
              <a:t>7.4.2 Kontextualisierung von Aufgaben am Beispiel des SQL-Aufgabentyps</a:t>
            </a:r>
          </a:p>
        </p:txBody>
      </p:sp>
      <p:sp>
        <p:nvSpPr>
          <p:cNvPr id="4" name="Inhaltsplatzhalter 1">
            <a:extLst>
              <a:ext uri="{FF2B5EF4-FFF2-40B4-BE49-F238E27FC236}">
                <a16:creationId xmlns:a16="http://schemas.microsoft.com/office/drawing/2014/main" id="{3DAD8A29-8BE3-420F-82D9-9E66ED2D23BE}"/>
              </a:ext>
            </a:extLst>
          </p:cNvPr>
          <p:cNvSpPr txBox="1">
            <a:spLocks/>
          </p:cNvSpPr>
          <p:nvPr/>
        </p:nvSpPr>
        <p:spPr>
          <a:xfrm>
            <a:off x="6310707" y="1052736"/>
            <a:ext cx="5520000" cy="2376264"/>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600" kern="0"/>
              <a:t>SELECT p.Name, p.Vorname FROM Patient AS p</a:t>
            </a:r>
          </a:p>
          <a:p>
            <a:pPr marL="0" indent="0">
              <a:buFontTx/>
              <a:buNone/>
            </a:pPr>
            <a:r>
              <a:rPr lang="de-DE" sz="1600" kern="0"/>
              <a:t>JOIN Patientenzustand AS pz ON p.ID = pz.PatientenID</a:t>
            </a:r>
          </a:p>
          <a:p>
            <a:pPr marL="0" indent="0">
              <a:buFontTx/>
              <a:buNone/>
            </a:pPr>
            <a:r>
              <a:rPr lang="de-DE" sz="1600" kern="0"/>
              <a:t>WHERE pz.Status = ‘Infiziert‘ </a:t>
            </a:r>
          </a:p>
          <a:p>
            <a:pPr marL="0" indent="0">
              <a:buFontTx/>
              <a:buNone/>
            </a:pPr>
            <a:r>
              <a:rPr lang="de-DE" sz="1600" kern="0"/>
              <a:t>AND pz.PatientenID IN</a:t>
            </a:r>
          </a:p>
          <a:p>
            <a:pPr marL="0" indent="0">
              <a:buFontTx/>
              <a:buNone/>
            </a:pPr>
            <a:r>
              <a:rPr lang="de-DE" sz="1600" kern="0"/>
              <a:t>	(SELECT PatientenID FROM Patientenzustand </a:t>
            </a:r>
          </a:p>
          <a:p>
            <a:pPr marL="0" indent="0">
              <a:buFontTx/>
              <a:buNone/>
            </a:pPr>
            <a:r>
              <a:rPr lang="de-DE" sz="1600" kern="0"/>
              <a:t>	WHERE Status = ‘Geimpft‘ </a:t>
            </a:r>
          </a:p>
          <a:p>
            <a:pPr marL="0" indent="0">
              <a:buFontTx/>
              <a:buNone/>
            </a:pPr>
            <a:r>
              <a:rPr lang="de-DE" sz="1600" kern="0"/>
              <a:t>	AND Erfassungsdatum &lt; pz.Erfassungsdatum);</a:t>
            </a:r>
            <a:endParaRPr lang="de-DE" sz="1800" kern="0" dirty="0"/>
          </a:p>
        </p:txBody>
      </p:sp>
      <p:sp>
        <p:nvSpPr>
          <p:cNvPr id="5" name="Inhaltsplatzhalter 1">
            <a:extLst>
              <a:ext uri="{FF2B5EF4-FFF2-40B4-BE49-F238E27FC236}">
                <a16:creationId xmlns:a16="http://schemas.microsoft.com/office/drawing/2014/main" id="{DA113C48-40FF-4B80-A4EF-16424FC4BDD6}"/>
              </a:ext>
            </a:extLst>
          </p:cNvPr>
          <p:cNvSpPr txBox="1">
            <a:spLocks/>
          </p:cNvSpPr>
          <p:nvPr/>
        </p:nvSpPr>
        <p:spPr>
          <a:xfrm>
            <a:off x="623392" y="980728"/>
            <a:ext cx="5256584" cy="252028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r>
              <a:rPr lang="de-DE" sz="1800" kern="0" dirty="0"/>
              <a:t>Bilde die Schnittmenge, welche die korrespondierenden Einträge der beiden Tabellen „Patient“ und „Patientenzustand“ enthält. Gib die Spalten „Name“ und „Vorname“ aus. Es sollen nur Daten ausgegeben werden für die „Zustand“ ‘Infiziert‘ ist und die Ausprägungen von „ID“ in einer Untermenge liegen, für die „Zustand“ ‘Geimpft‘ ist und „Erfassungsdatum“ kleiner ist als „Erfassungsdatum“ der Obermenge.</a:t>
            </a:r>
          </a:p>
          <a:p>
            <a:pPr marL="0" indent="0">
              <a:buNone/>
            </a:pPr>
            <a:endParaRPr lang="de-DE" sz="1800" kern="0" dirty="0"/>
          </a:p>
        </p:txBody>
      </p:sp>
      <p:sp>
        <p:nvSpPr>
          <p:cNvPr id="6" name="Inhaltsplatzhalter 1">
            <a:extLst>
              <a:ext uri="{FF2B5EF4-FFF2-40B4-BE49-F238E27FC236}">
                <a16:creationId xmlns:a16="http://schemas.microsoft.com/office/drawing/2014/main" id="{CCB1E516-FF02-4CFF-8426-025ED3FF4B5E}"/>
              </a:ext>
            </a:extLst>
          </p:cNvPr>
          <p:cNvSpPr txBox="1">
            <a:spLocks/>
          </p:cNvSpPr>
          <p:nvPr/>
        </p:nvSpPr>
        <p:spPr>
          <a:xfrm>
            <a:off x="576000" y="3861048"/>
            <a:ext cx="5256584" cy="102881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r>
              <a:rPr lang="de-DE" sz="1800" kern="0" dirty="0"/>
              <a:t>Finde Name und Vorname der Patienten, welche den Status ‘Geimpft‘ und nachfolgend den Status ‘Infiziert‘ aufweisen.</a:t>
            </a:r>
          </a:p>
          <a:p>
            <a:pPr marL="0" indent="0">
              <a:buNone/>
            </a:pPr>
            <a:endParaRPr lang="de-DE" sz="1800" kern="0" dirty="0"/>
          </a:p>
        </p:txBody>
      </p:sp>
      <p:sp>
        <p:nvSpPr>
          <p:cNvPr id="7" name="Inhaltsplatzhalter 1">
            <a:extLst>
              <a:ext uri="{FF2B5EF4-FFF2-40B4-BE49-F238E27FC236}">
                <a16:creationId xmlns:a16="http://schemas.microsoft.com/office/drawing/2014/main" id="{4375A2F1-6E11-4D41-A576-EEF53202EB31}"/>
              </a:ext>
            </a:extLst>
          </p:cNvPr>
          <p:cNvSpPr txBox="1">
            <a:spLocks/>
          </p:cNvSpPr>
          <p:nvPr/>
        </p:nvSpPr>
        <p:spPr>
          <a:xfrm>
            <a:off x="576000" y="5219442"/>
            <a:ext cx="5256584" cy="530977"/>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r>
              <a:rPr lang="de-DE" sz="1800" kern="0" dirty="0"/>
              <a:t>Welche Patienten wurden trotz Impfung infiziert?</a:t>
            </a:r>
          </a:p>
        </p:txBody>
      </p:sp>
      <p:sp>
        <p:nvSpPr>
          <p:cNvPr id="8" name="Inhaltsplatzhalter 1">
            <a:extLst>
              <a:ext uri="{FF2B5EF4-FFF2-40B4-BE49-F238E27FC236}">
                <a16:creationId xmlns:a16="http://schemas.microsoft.com/office/drawing/2014/main" id="{AFCD0F06-8397-4A89-B87E-1A0E8ED24C50}"/>
              </a:ext>
            </a:extLst>
          </p:cNvPr>
          <p:cNvSpPr txBox="1">
            <a:spLocks/>
          </p:cNvSpPr>
          <p:nvPr/>
        </p:nvSpPr>
        <p:spPr>
          <a:xfrm>
            <a:off x="618239" y="973499"/>
            <a:ext cx="5256584" cy="914795"/>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r>
              <a:rPr lang="de-DE" sz="1800" kern="0" dirty="0">
                <a:solidFill>
                  <a:srgbClr val="FF9EFF"/>
                </a:solidFill>
              </a:rPr>
              <a:t>Bilde die Schnittmenge, welche die korrespondierenden Einträge der beiden Tabellen „Patient“ und „Patientenzustand“ enthält. </a:t>
            </a:r>
          </a:p>
          <a:p>
            <a:pPr marL="0" indent="0">
              <a:buNone/>
            </a:pPr>
            <a:endParaRPr lang="de-DE" sz="1800" kern="0" dirty="0">
              <a:solidFill>
                <a:srgbClr val="FF9EFF"/>
              </a:solidFill>
            </a:endParaRPr>
          </a:p>
        </p:txBody>
      </p:sp>
      <p:sp>
        <p:nvSpPr>
          <p:cNvPr id="9" name="Inhaltsplatzhalter 1">
            <a:extLst>
              <a:ext uri="{FF2B5EF4-FFF2-40B4-BE49-F238E27FC236}">
                <a16:creationId xmlns:a16="http://schemas.microsoft.com/office/drawing/2014/main" id="{DDECDFA4-81DA-43D7-BA6C-57E759AE8099}"/>
              </a:ext>
            </a:extLst>
          </p:cNvPr>
          <p:cNvSpPr txBox="1">
            <a:spLocks/>
          </p:cNvSpPr>
          <p:nvPr/>
        </p:nvSpPr>
        <p:spPr>
          <a:xfrm>
            <a:off x="6316394" y="1043739"/>
            <a:ext cx="5520000" cy="672099"/>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endParaRPr lang="de-DE" sz="1600" kern="0" dirty="0">
              <a:solidFill>
                <a:srgbClr val="FF9EFF"/>
              </a:solidFill>
            </a:endParaRPr>
          </a:p>
          <a:p>
            <a:pPr marL="0" indent="0">
              <a:buFontTx/>
              <a:buNone/>
            </a:pPr>
            <a:r>
              <a:rPr lang="de-DE" sz="1600" kern="0" dirty="0">
                <a:solidFill>
                  <a:srgbClr val="FF9EFF"/>
                </a:solidFill>
              </a:rPr>
              <a:t>JOIN Patientenzustand </a:t>
            </a:r>
            <a:r>
              <a:rPr lang="de-DE" sz="1600" kern="0" dirty="0"/>
              <a:t>AS </a:t>
            </a:r>
            <a:r>
              <a:rPr lang="de-DE" sz="1600" kern="0" dirty="0" err="1"/>
              <a:t>pz</a:t>
            </a:r>
            <a:r>
              <a:rPr lang="de-DE" sz="1600" kern="0" dirty="0"/>
              <a:t> ON p.ID = </a:t>
            </a:r>
            <a:r>
              <a:rPr lang="de-DE" sz="1600" kern="0" dirty="0" err="1"/>
              <a:t>pz.PatientenID</a:t>
            </a:r>
            <a:endParaRPr lang="de-DE" sz="1600" kern="0" dirty="0"/>
          </a:p>
        </p:txBody>
      </p:sp>
      <p:sp>
        <p:nvSpPr>
          <p:cNvPr id="10" name="Inhaltsplatzhalter 1">
            <a:extLst>
              <a:ext uri="{FF2B5EF4-FFF2-40B4-BE49-F238E27FC236}">
                <a16:creationId xmlns:a16="http://schemas.microsoft.com/office/drawing/2014/main" id="{B768C903-5070-4C28-9445-4DD00144BD32}"/>
              </a:ext>
            </a:extLst>
          </p:cNvPr>
          <p:cNvSpPr txBox="1">
            <a:spLocks/>
          </p:cNvSpPr>
          <p:nvPr/>
        </p:nvSpPr>
        <p:spPr>
          <a:xfrm>
            <a:off x="6310069" y="1052736"/>
            <a:ext cx="5520000" cy="953454"/>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endParaRPr lang="de-DE" sz="1600" kern="0" dirty="0">
              <a:solidFill>
                <a:schemeClr val="bg1">
                  <a:lumMod val="65000"/>
                </a:schemeClr>
              </a:solidFill>
            </a:endParaRPr>
          </a:p>
          <a:p>
            <a:pPr marL="0" indent="0">
              <a:buFontTx/>
              <a:buNone/>
            </a:pPr>
            <a:endParaRPr lang="de-DE" sz="1600" kern="0" dirty="0">
              <a:solidFill>
                <a:schemeClr val="bg1">
                  <a:lumMod val="65000"/>
                </a:schemeClr>
              </a:solidFill>
            </a:endParaRPr>
          </a:p>
          <a:p>
            <a:pPr marL="0" indent="0">
              <a:buFontTx/>
              <a:buNone/>
            </a:pPr>
            <a:r>
              <a:rPr lang="de-DE" sz="1600" kern="0" dirty="0">
                <a:solidFill>
                  <a:schemeClr val="bg1">
                    <a:lumMod val="65000"/>
                  </a:schemeClr>
                </a:solidFill>
              </a:rPr>
              <a:t>WHERE </a:t>
            </a:r>
            <a:r>
              <a:rPr lang="de-DE" sz="1600" kern="0" dirty="0" err="1">
                <a:solidFill>
                  <a:schemeClr val="bg1">
                    <a:lumMod val="65000"/>
                  </a:schemeClr>
                </a:solidFill>
              </a:rPr>
              <a:t>pz.Status</a:t>
            </a:r>
            <a:r>
              <a:rPr lang="de-DE" sz="1600" kern="0" dirty="0">
                <a:solidFill>
                  <a:schemeClr val="bg1">
                    <a:lumMod val="65000"/>
                  </a:schemeClr>
                </a:solidFill>
              </a:rPr>
              <a:t> = ‘Infiziert‘ </a:t>
            </a:r>
          </a:p>
        </p:txBody>
      </p:sp>
      <p:sp>
        <p:nvSpPr>
          <p:cNvPr id="11" name="Inhaltsplatzhalter 1">
            <a:extLst>
              <a:ext uri="{FF2B5EF4-FFF2-40B4-BE49-F238E27FC236}">
                <a16:creationId xmlns:a16="http://schemas.microsoft.com/office/drawing/2014/main" id="{C1C96DC4-FCA0-426E-A9B5-40590AF6E13C}"/>
              </a:ext>
            </a:extLst>
          </p:cNvPr>
          <p:cNvSpPr txBox="1">
            <a:spLocks/>
          </p:cNvSpPr>
          <p:nvPr/>
        </p:nvSpPr>
        <p:spPr>
          <a:xfrm>
            <a:off x="6310707" y="1054065"/>
            <a:ext cx="5520000" cy="1198575"/>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endParaRPr lang="de-DE" sz="1600" kern="0" dirty="0">
              <a:solidFill>
                <a:srgbClr val="FF0000"/>
              </a:solidFill>
            </a:endParaRPr>
          </a:p>
          <a:p>
            <a:pPr marL="0" indent="0">
              <a:buFontTx/>
              <a:buNone/>
            </a:pPr>
            <a:endParaRPr lang="de-DE" sz="1600" kern="0" dirty="0">
              <a:solidFill>
                <a:srgbClr val="FF0000"/>
              </a:solidFill>
            </a:endParaRPr>
          </a:p>
          <a:p>
            <a:pPr marL="0" indent="0">
              <a:buFontTx/>
              <a:buNone/>
            </a:pPr>
            <a:endParaRPr lang="de-DE" sz="1600" kern="0" dirty="0">
              <a:solidFill>
                <a:srgbClr val="FF0000"/>
              </a:solidFill>
            </a:endParaRPr>
          </a:p>
          <a:p>
            <a:pPr marL="0" indent="0">
              <a:buFontTx/>
              <a:buNone/>
            </a:pPr>
            <a:r>
              <a:rPr lang="de-DE" sz="1600" kern="0" dirty="0">
                <a:solidFill>
                  <a:srgbClr val="FF0000"/>
                </a:solidFill>
              </a:rPr>
              <a:t>AND </a:t>
            </a:r>
            <a:r>
              <a:rPr lang="de-DE" sz="1600" kern="0" dirty="0" err="1">
                <a:solidFill>
                  <a:srgbClr val="FF0000"/>
                </a:solidFill>
              </a:rPr>
              <a:t>pz.PatientenID</a:t>
            </a:r>
            <a:r>
              <a:rPr lang="de-DE" sz="1600" kern="0" dirty="0">
                <a:solidFill>
                  <a:srgbClr val="FF0000"/>
                </a:solidFill>
              </a:rPr>
              <a:t> IN</a:t>
            </a:r>
          </a:p>
          <a:p>
            <a:pPr marL="0" indent="0">
              <a:buFontTx/>
              <a:buNone/>
            </a:pPr>
            <a:r>
              <a:rPr lang="de-DE" sz="1600" kern="0" dirty="0">
                <a:solidFill>
                  <a:srgbClr val="FF0000"/>
                </a:solidFill>
              </a:rPr>
              <a:t>	</a:t>
            </a:r>
            <a:endParaRPr lang="de-DE" sz="1800" kern="0" dirty="0">
              <a:solidFill>
                <a:srgbClr val="FF0000"/>
              </a:solidFill>
            </a:endParaRPr>
          </a:p>
        </p:txBody>
      </p:sp>
      <p:sp>
        <p:nvSpPr>
          <p:cNvPr id="12" name="Inhaltsplatzhalter 1">
            <a:extLst>
              <a:ext uri="{FF2B5EF4-FFF2-40B4-BE49-F238E27FC236}">
                <a16:creationId xmlns:a16="http://schemas.microsoft.com/office/drawing/2014/main" id="{15D898F6-8B56-4C31-A843-3CA75AB8477F}"/>
              </a:ext>
            </a:extLst>
          </p:cNvPr>
          <p:cNvSpPr txBox="1">
            <a:spLocks/>
          </p:cNvSpPr>
          <p:nvPr/>
        </p:nvSpPr>
        <p:spPr>
          <a:xfrm>
            <a:off x="6303659" y="1052736"/>
            <a:ext cx="5520000" cy="177219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endParaRPr lang="de-DE" sz="1600" kern="0" dirty="0">
              <a:solidFill>
                <a:srgbClr val="00B0F0"/>
              </a:solidFill>
            </a:endParaRPr>
          </a:p>
          <a:p>
            <a:pPr marL="0" indent="0">
              <a:buFontTx/>
              <a:buNone/>
            </a:pPr>
            <a:endParaRPr lang="de-DE" sz="1600" kern="0" dirty="0">
              <a:solidFill>
                <a:srgbClr val="00B0F0"/>
              </a:solidFill>
            </a:endParaRPr>
          </a:p>
          <a:p>
            <a:pPr marL="0" indent="0">
              <a:buFontTx/>
              <a:buNone/>
            </a:pPr>
            <a:endParaRPr lang="de-DE" sz="1600" kern="0" dirty="0">
              <a:solidFill>
                <a:srgbClr val="00B0F0"/>
              </a:solidFill>
            </a:endParaRPr>
          </a:p>
          <a:p>
            <a:pPr marL="0" indent="0">
              <a:buFontTx/>
              <a:buNone/>
            </a:pPr>
            <a:endParaRPr lang="de-DE" sz="1600" kern="0" dirty="0">
              <a:solidFill>
                <a:srgbClr val="00B0F0"/>
              </a:solidFill>
            </a:endParaRPr>
          </a:p>
          <a:p>
            <a:pPr marL="0" indent="0">
              <a:buFontTx/>
              <a:buNone/>
            </a:pPr>
            <a:r>
              <a:rPr lang="de-DE" sz="1600" kern="0" dirty="0">
                <a:solidFill>
                  <a:srgbClr val="00B0F0"/>
                </a:solidFill>
              </a:rPr>
              <a:t>	(</a:t>
            </a:r>
          </a:p>
          <a:p>
            <a:pPr marL="0" indent="0">
              <a:buFontTx/>
              <a:buNone/>
            </a:pPr>
            <a:r>
              <a:rPr lang="de-DE" sz="1600" kern="0" dirty="0">
                <a:solidFill>
                  <a:srgbClr val="00B0F0"/>
                </a:solidFill>
              </a:rPr>
              <a:t>	WHERE Status = ‘Geimpft‘ </a:t>
            </a:r>
          </a:p>
          <a:p>
            <a:pPr marL="0" indent="0">
              <a:buFontTx/>
              <a:buNone/>
            </a:pPr>
            <a:r>
              <a:rPr lang="de-DE" sz="1600" kern="0" dirty="0">
                <a:solidFill>
                  <a:srgbClr val="00B0F0"/>
                </a:solidFill>
              </a:rPr>
              <a:t>                                                                                         )</a:t>
            </a:r>
            <a:endParaRPr lang="de-DE" sz="1800" kern="0" dirty="0">
              <a:solidFill>
                <a:srgbClr val="00B0F0"/>
              </a:solidFill>
            </a:endParaRPr>
          </a:p>
        </p:txBody>
      </p:sp>
      <p:sp>
        <p:nvSpPr>
          <p:cNvPr id="13" name="Inhaltsplatzhalter 1">
            <a:extLst>
              <a:ext uri="{FF2B5EF4-FFF2-40B4-BE49-F238E27FC236}">
                <a16:creationId xmlns:a16="http://schemas.microsoft.com/office/drawing/2014/main" id="{CD5ED524-C165-4D47-8E0F-16075409C65F}"/>
              </a:ext>
            </a:extLst>
          </p:cNvPr>
          <p:cNvSpPr txBox="1">
            <a:spLocks/>
          </p:cNvSpPr>
          <p:nvPr/>
        </p:nvSpPr>
        <p:spPr>
          <a:xfrm>
            <a:off x="6316309" y="1052736"/>
            <a:ext cx="5520000" cy="2376264"/>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endParaRPr lang="de-DE" sz="1600" kern="0" dirty="0">
              <a:solidFill>
                <a:srgbClr val="00B050"/>
              </a:solidFill>
            </a:endParaRPr>
          </a:p>
          <a:p>
            <a:pPr marL="0" indent="0">
              <a:buFontTx/>
              <a:buNone/>
            </a:pPr>
            <a:endParaRPr lang="de-DE" sz="1600" kern="0" dirty="0">
              <a:solidFill>
                <a:srgbClr val="00B050"/>
              </a:solidFill>
            </a:endParaRPr>
          </a:p>
          <a:p>
            <a:pPr marL="0" indent="0">
              <a:buFontTx/>
              <a:buNone/>
            </a:pPr>
            <a:endParaRPr lang="de-DE" sz="1600" kern="0" dirty="0">
              <a:solidFill>
                <a:srgbClr val="00B050"/>
              </a:solidFill>
            </a:endParaRPr>
          </a:p>
          <a:p>
            <a:pPr marL="0" indent="0">
              <a:buFontTx/>
              <a:buNone/>
            </a:pPr>
            <a:endParaRPr lang="de-DE" sz="1600" kern="0" dirty="0">
              <a:solidFill>
                <a:srgbClr val="00B050"/>
              </a:solidFill>
            </a:endParaRPr>
          </a:p>
          <a:p>
            <a:pPr marL="0" indent="0">
              <a:buFontTx/>
              <a:buNone/>
            </a:pPr>
            <a:r>
              <a:rPr lang="de-DE" sz="1600" kern="0" dirty="0">
                <a:solidFill>
                  <a:srgbClr val="00B050"/>
                </a:solidFill>
              </a:rPr>
              <a:t>	</a:t>
            </a:r>
          </a:p>
          <a:p>
            <a:pPr marL="0" indent="0">
              <a:buFontTx/>
              <a:buNone/>
            </a:pPr>
            <a:endParaRPr lang="de-DE" sz="1600" kern="0" dirty="0">
              <a:solidFill>
                <a:srgbClr val="00B050"/>
              </a:solidFill>
            </a:endParaRPr>
          </a:p>
          <a:p>
            <a:pPr marL="0" indent="0">
              <a:buFontTx/>
              <a:buNone/>
            </a:pPr>
            <a:r>
              <a:rPr lang="de-DE" sz="1600" kern="0" dirty="0">
                <a:solidFill>
                  <a:srgbClr val="00B050"/>
                </a:solidFill>
              </a:rPr>
              <a:t>	AND Erfassungsdatum &lt; </a:t>
            </a:r>
            <a:r>
              <a:rPr lang="de-DE" sz="1600" kern="0" dirty="0" err="1">
                <a:solidFill>
                  <a:srgbClr val="00B050"/>
                </a:solidFill>
              </a:rPr>
              <a:t>pz.Erfassungsdatum</a:t>
            </a:r>
            <a:endParaRPr lang="de-DE" sz="1800" kern="0" dirty="0">
              <a:solidFill>
                <a:srgbClr val="00B050"/>
              </a:solidFill>
            </a:endParaRPr>
          </a:p>
        </p:txBody>
      </p:sp>
      <p:sp>
        <p:nvSpPr>
          <p:cNvPr id="14" name="Inhaltsplatzhalter 1">
            <a:extLst>
              <a:ext uri="{FF2B5EF4-FFF2-40B4-BE49-F238E27FC236}">
                <a16:creationId xmlns:a16="http://schemas.microsoft.com/office/drawing/2014/main" id="{9B41AB9C-F624-4C8C-A31D-6BDE243A9867}"/>
              </a:ext>
            </a:extLst>
          </p:cNvPr>
          <p:cNvSpPr txBox="1">
            <a:spLocks/>
          </p:cNvSpPr>
          <p:nvPr/>
        </p:nvSpPr>
        <p:spPr>
          <a:xfrm>
            <a:off x="6305190" y="1043739"/>
            <a:ext cx="5520000" cy="375869"/>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600" kern="0" dirty="0">
                <a:solidFill>
                  <a:srgbClr val="0070C0"/>
                </a:solidFill>
              </a:rPr>
              <a:t>SELECT </a:t>
            </a:r>
            <a:r>
              <a:rPr lang="de-DE" sz="1600" kern="0" dirty="0" err="1">
                <a:solidFill>
                  <a:srgbClr val="0070C0"/>
                </a:solidFill>
              </a:rPr>
              <a:t>p.Name</a:t>
            </a:r>
            <a:r>
              <a:rPr lang="de-DE" sz="1600" kern="0" dirty="0">
                <a:solidFill>
                  <a:srgbClr val="0070C0"/>
                </a:solidFill>
              </a:rPr>
              <a:t>, </a:t>
            </a:r>
            <a:r>
              <a:rPr lang="de-DE" sz="1600" kern="0" dirty="0" err="1">
                <a:solidFill>
                  <a:srgbClr val="0070C0"/>
                </a:solidFill>
              </a:rPr>
              <a:t>p.Vorname</a:t>
            </a:r>
            <a:r>
              <a:rPr lang="de-DE" sz="1600" kern="0" dirty="0">
                <a:solidFill>
                  <a:srgbClr val="0070C0"/>
                </a:solidFill>
              </a:rPr>
              <a:t> FROM Patient AS p</a:t>
            </a:r>
          </a:p>
        </p:txBody>
      </p:sp>
      <p:sp>
        <p:nvSpPr>
          <p:cNvPr id="15" name="Inhaltsplatzhalter 1">
            <a:extLst>
              <a:ext uri="{FF2B5EF4-FFF2-40B4-BE49-F238E27FC236}">
                <a16:creationId xmlns:a16="http://schemas.microsoft.com/office/drawing/2014/main" id="{C8797A6F-23B2-4BB2-B5F3-0316F99646CA}"/>
              </a:ext>
            </a:extLst>
          </p:cNvPr>
          <p:cNvSpPr txBox="1">
            <a:spLocks/>
          </p:cNvSpPr>
          <p:nvPr/>
        </p:nvSpPr>
        <p:spPr>
          <a:xfrm>
            <a:off x="625832" y="881329"/>
            <a:ext cx="5256584" cy="126281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endParaRPr lang="de-DE" sz="1800" kern="0" dirty="0">
              <a:solidFill>
                <a:srgbClr val="0070C0"/>
              </a:solidFill>
            </a:endParaRPr>
          </a:p>
          <a:p>
            <a:pPr marL="0" indent="0">
              <a:buNone/>
            </a:pPr>
            <a:endParaRPr lang="de-DE" sz="1800" kern="0" dirty="0">
              <a:solidFill>
                <a:srgbClr val="0070C0"/>
              </a:solidFill>
            </a:endParaRPr>
          </a:p>
          <a:p>
            <a:pPr marL="0" indent="0">
              <a:buNone/>
            </a:pPr>
            <a:r>
              <a:rPr lang="de-DE" sz="1800" kern="0" dirty="0">
                <a:solidFill>
                  <a:srgbClr val="0070C0"/>
                </a:solidFill>
              </a:rPr>
              <a:t>				        Gib die Spalten „Name“ und „Vorname“ aus. </a:t>
            </a:r>
          </a:p>
        </p:txBody>
      </p:sp>
      <p:sp>
        <p:nvSpPr>
          <p:cNvPr id="16" name="Inhaltsplatzhalter 1">
            <a:extLst>
              <a:ext uri="{FF2B5EF4-FFF2-40B4-BE49-F238E27FC236}">
                <a16:creationId xmlns:a16="http://schemas.microsoft.com/office/drawing/2014/main" id="{21F5D35F-21F5-45FC-8D15-836EB423F2AE}"/>
              </a:ext>
            </a:extLst>
          </p:cNvPr>
          <p:cNvSpPr txBox="1">
            <a:spLocks/>
          </p:cNvSpPr>
          <p:nvPr/>
        </p:nvSpPr>
        <p:spPr>
          <a:xfrm>
            <a:off x="624649" y="1143375"/>
            <a:ext cx="5256584" cy="1556183"/>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endParaRPr lang="de-DE" sz="1800" kern="0" dirty="0">
              <a:solidFill>
                <a:schemeClr val="bg1">
                  <a:lumMod val="75000"/>
                </a:schemeClr>
              </a:solidFill>
            </a:endParaRPr>
          </a:p>
          <a:p>
            <a:pPr marL="0" indent="0">
              <a:buNone/>
            </a:pPr>
            <a:endParaRPr lang="de-DE" sz="1800" kern="0" dirty="0">
              <a:solidFill>
                <a:schemeClr val="bg1">
                  <a:lumMod val="75000"/>
                </a:schemeClr>
              </a:solidFill>
            </a:endParaRPr>
          </a:p>
          <a:p>
            <a:pPr marL="0" indent="0">
              <a:buNone/>
            </a:pPr>
            <a:r>
              <a:rPr lang="de-DE" sz="1800" kern="0" dirty="0">
                <a:solidFill>
                  <a:schemeClr val="bg1">
                    <a:lumMod val="75000"/>
                  </a:schemeClr>
                </a:solidFill>
              </a:rPr>
              <a:t>                                                           Es sollen nur Daten ausgegeben werden für die „Zustand“ ‘Infiziert‘ ist</a:t>
            </a:r>
          </a:p>
        </p:txBody>
      </p:sp>
      <p:sp>
        <p:nvSpPr>
          <p:cNvPr id="17" name="Inhaltsplatzhalter 1">
            <a:extLst>
              <a:ext uri="{FF2B5EF4-FFF2-40B4-BE49-F238E27FC236}">
                <a16:creationId xmlns:a16="http://schemas.microsoft.com/office/drawing/2014/main" id="{63337B8C-CD5E-4C72-AB58-101F38080F7B}"/>
              </a:ext>
            </a:extLst>
          </p:cNvPr>
          <p:cNvSpPr txBox="1">
            <a:spLocks/>
          </p:cNvSpPr>
          <p:nvPr/>
        </p:nvSpPr>
        <p:spPr>
          <a:xfrm>
            <a:off x="623267" y="974615"/>
            <a:ext cx="5256584" cy="252028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endParaRPr lang="de-DE" sz="1800" kern="0" dirty="0">
              <a:solidFill>
                <a:srgbClr val="00B0F0"/>
              </a:solidFill>
            </a:endParaRPr>
          </a:p>
          <a:p>
            <a:pPr marL="0" indent="0">
              <a:buNone/>
            </a:pPr>
            <a:endParaRPr lang="de-DE" sz="1800" kern="0" dirty="0">
              <a:solidFill>
                <a:srgbClr val="00B0F0"/>
              </a:solidFill>
            </a:endParaRPr>
          </a:p>
          <a:p>
            <a:pPr marL="0" indent="0">
              <a:buNone/>
            </a:pPr>
            <a:endParaRPr lang="de-DE" sz="1800" kern="0" dirty="0">
              <a:solidFill>
                <a:srgbClr val="00B0F0"/>
              </a:solidFill>
            </a:endParaRPr>
          </a:p>
          <a:p>
            <a:pPr marL="0" indent="0">
              <a:buNone/>
            </a:pPr>
            <a:endParaRPr lang="de-DE" sz="1800" kern="0" dirty="0">
              <a:solidFill>
                <a:srgbClr val="00B0F0"/>
              </a:solidFill>
            </a:endParaRPr>
          </a:p>
          <a:p>
            <a:pPr marL="0" indent="0">
              <a:buNone/>
            </a:pPr>
            <a:endParaRPr lang="de-DE" sz="1800" kern="0" dirty="0">
              <a:solidFill>
                <a:srgbClr val="00B0F0"/>
              </a:solidFill>
            </a:endParaRPr>
          </a:p>
          <a:p>
            <a:pPr marL="0" indent="0">
              <a:buNone/>
            </a:pPr>
            <a:r>
              <a:rPr lang="de-DE" sz="1800" kern="0" dirty="0">
                <a:solidFill>
                  <a:srgbClr val="00B0F0"/>
                </a:solidFill>
              </a:rPr>
              <a:t>einer Untermenge liegen, für die „Zustand“ ‘Geimpft‘ ist</a:t>
            </a:r>
          </a:p>
        </p:txBody>
      </p:sp>
      <p:sp>
        <p:nvSpPr>
          <p:cNvPr id="18" name="Inhaltsplatzhalter 1">
            <a:extLst>
              <a:ext uri="{FF2B5EF4-FFF2-40B4-BE49-F238E27FC236}">
                <a16:creationId xmlns:a16="http://schemas.microsoft.com/office/drawing/2014/main" id="{56C8F8B3-CB2C-4DE9-8C4C-042AF60432FA}"/>
              </a:ext>
            </a:extLst>
          </p:cNvPr>
          <p:cNvSpPr txBox="1">
            <a:spLocks/>
          </p:cNvSpPr>
          <p:nvPr/>
        </p:nvSpPr>
        <p:spPr>
          <a:xfrm>
            <a:off x="611191" y="1263934"/>
            <a:ext cx="5256584" cy="252028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endParaRPr lang="de-DE" sz="1800" kern="0" dirty="0">
              <a:solidFill>
                <a:srgbClr val="00B050"/>
              </a:solidFill>
            </a:endParaRPr>
          </a:p>
          <a:p>
            <a:pPr marL="0" indent="0">
              <a:buNone/>
            </a:pPr>
            <a:endParaRPr lang="de-DE" sz="1800" kern="0" dirty="0">
              <a:solidFill>
                <a:srgbClr val="00B050"/>
              </a:solidFill>
            </a:endParaRPr>
          </a:p>
          <a:p>
            <a:pPr marL="0" indent="0">
              <a:buNone/>
            </a:pPr>
            <a:endParaRPr lang="de-DE" sz="1800" kern="0" dirty="0">
              <a:solidFill>
                <a:srgbClr val="00B050"/>
              </a:solidFill>
            </a:endParaRPr>
          </a:p>
          <a:p>
            <a:pPr marL="0" indent="0">
              <a:buNone/>
            </a:pPr>
            <a:endParaRPr lang="de-DE" sz="1800" kern="0" dirty="0">
              <a:solidFill>
                <a:srgbClr val="00B050"/>
              </a:solidFill>
            </a:endParaRPr>
          </a:p>
          <a:p>
            <a:pPr marL="0" indent="0">
              <a:buNone/>
            </a:pPr>
            <a:endParaRPr lang="de-DE" sz="1800" kern="0" dirty="0">
              <a:solidFill>
                <a:srgbClr val="00B050"/>
              </a:solidFill>
            </a:endParaRPr>
          </a:p>
          <a:p>
            <a:pPr marL="0" indent="0">
              <a:buNone/>
            </a:pPr>
            <a:r>
              <a:rPr lang="de-DE" sz="1800" kern="0" dirty="0">
                <a:solidFill>
                  <a:srgbClr val="00B050"/>
                </a:solidFill>
              </a:rPr>
              <a:t>                    und „Erfassungsdatum“ kleiner ist als „Erfassungsdatum“ der Obermenge.</a:t>
            </a:r>
          </a:p>
          <a:p>
            <a:pPr marL="0" indent="0">
              <a:buNone/>
            </a:pPr>
            <a:endParaRPr lang="de-DE" sz="1800" kern="0" dirty="0">
              <a:solidFill>
                <a:srgbClr val="00B050"/>
              </a:solidFill>
            </a:endParaRPr>
          </a:p>
        </p:txBody>
      </p:sp>
      <p:sp>
        <p:nvSpPr>
          <p:cNvPr id="19" name="Textfeld 18">
            <a:extLst>
              <a:ext uri="{FF2B5EF4-FFF2-40B4-BE49-F238E27FC236}">
                <a16:creationId xmlns:a16="http://schemas.microsoft.com/office/drawing/2014/main" id="{E7030EC1-7FC5-47E8-887B-1419A9774524}"/>
              </a:ext>
            </a:extLst>
          </p:cNvPr>
          <p:cNvSpPr txBox="1"/>
          <p:nvPr/>
        </p:nvSpPr>
        <p:spPr>
          <a:xfrm>
            <a:off x="7000254" y="3875270"/>
            <a:ext cx="4520789" cy="830997"/>
          </a:xfrm>
          <a:prstGeom prst="rect">
            <a:avLst/>
          </a:prstGeom>
          <a:noFill/>
        </p:spPr>
        <p:txBody>
          <a:bodyPr wrap="none" rtlCol="0">
            <a:spAutoFit/>
          </a:bodyPr>
          <a:lstStyle/>
          <a:p>
            <a:pPr marL="285750" indent="-285750">
              <a:buFont typeface="Arial" panose="020B0604020202020204" pitchFamily="34" charset="0"/>
              <a:buChar char="•"/>
            </a:pPr>
            <a:r>
              <a:rPr lang="de-DE" sz="1600" dirty="0"/>
              <a:t>Nicht hinreichend </a:t>
            </a:r>
            <a:r>
              <a:rPr lang="de-DE" sz="1600" dirty="0" err="1"/>
              <a:t>inferierbare</a:t>
            </a:r>
            <a:r>
              <a:rPr lang="de-DE" sz="1600" dirty="0"/>
              <a:t> Informationen</a:t>
            </a:r>
          </a:p>
          <a:p>
            <a:pPr marL="742950" lvl="1" indent="-285750">
              <a:buFont typeface="Arial" panose="020B0604020202020204" pitchFamily="34" charset="0"/>
              <a:buChar char="•"/>
            </a:pPr>
            <a:r>
              <a:rPr lang="de-DE" sz="1600" dirty="0"/>
              <a:t>Kardinalität</a:t>
            </a:r>
          </a:p>
          <a:p>
            <a:pPr marL="742950" lvl="1" indent="-285750">
              <a:buFont typeface="Arial" panose="020B0604020202020204" pitchFamily="34" charset="0"/>
              <a:buChar char="•"/>
            </a:pPr>
            <a:r>
              <a:rPr lang="de-DE" sz="1600" dirty="0"/>
              <a:t>Semantische Beziehung</a:t>
            </a:r>
          </a:p>
        </p:txBody>
      </p:sp>
      <p:cxnSp>
        <p:nvCxnSpPr>
          <p:cNvPr id="20" name="Gerade Verbindung mit Pfeil 19">
            <a:extLst>
              <a:ext uri="{FF2B5EF4-FFF2-40B4-BE49-F238E27FC236}">
                <a16:creationId xmlns:a16="http://schemas.microsoft.com/office/drawing/2014/main" id="{F5BE9247-52DA-43E3-904B-B3190E6DF93A}"/>
              </a:ext>
            </a:extLst>
          </p:cNvPr>
          <p:cNvCxnSpPr>
            <a:cxnSpLocks/>
            <a:stCxn id="13" idx="1"/>
          </p:cNvCxnSpPr>
          <p:nvPr/>
        </p:nvCxnSpPr>
        <p:spPr bwMode="auto">
          <a:xfrm flipH="1">
            <a:off x="5888342" y="2240868"/>
            <a:ext cx="42796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637004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50036FD-57BA-4649-879E-123CD4936211}"/>
              </a:ext>
            </a:extLst>
          </p:cNvPr>
          <p:cNvSpPr>
            <a:spLocks noGrp="1"/>
          </p:cNvSpPr>
          <p:nvPr>
            <p:ph type="title"/>
          </p:nvPr>
        </p:nvSpPr>
        <p:spPr/>
        <p:txBody>
          <a:bodyPr/>
          <a:lstStyle/>
          <a:p>
            <a:r>
              <a:rPr lang="de-DE" dirty="0"/>
              <a:t>7.4.3 Kontextualisierung von Aufgaben am Beispiel des SQL-Aufgabentyps</a:t>
            </a:r>
          </a:p>
        </p:txBody>
      </p:sp>
      <p:sp>
        <p:nvSpPr>
          <p:cNvPr id="6" name="Inhaltsplatzhalter 1">
            <a:extLst>
              <a:ext uri="{FF2B5EF4-FFF2-40B4-BE49-F238E27FC236}">
                <a16:creationId xmlns:a16="http://schemas.microsoft.com/office/drawing/2014/main" id="{A5D72009-468F-4D7F-B57F-B1E5E5EEB22D}"/>
              </a:ext>
            </a:extLst>
          </p:cNvPr>
          <p:cNvSpPr>
            <a:spLocks noGrp="1"/>
          </p:cNvSpPr>
          <p:nvPr>
            <p:ph idx="1"/>
          </p:nvPr>
        </p:nvSpPr>
        <p:spPr>
          <a:xfrm>
            <a:off x="576000" y="1052736"/>
            <a:ext cx="6024056" cy="5256584"/>
          </a:xfrm>
        </p:spPr>
        <p:txBody>
          <a:bodyPr/>
          <a:lstStyle/>
          <a:p>
            <a:r>
              <a:rPr lang="de-DE" sz="1600" dirty="0"/>
              <a:t>Wir kennen die Symbole</a:t>
            </a:r>
          </a:p>
          <a:p>
            <a:pPr lvl="1"/>
            <a:r>
              <a:rPr lang="de-DE" sz="1400" dirty="0"/>
              <a:t>Tabelle, Attribute, Metainformationen</a:t>
            </a:r>
            <a:br>
              <a:rPr lang="de-DE" sz="1400" dirty="0"/>
            </a:br>
            <a:endParaRPr lang="de-DE" sz="1400" dirty="0"/>
          </a:p>
          <a:p>
            <a:r>
              <a:rPr lang="de-DE" sz="1600" dirty="0"/>
              <a:t>Wir kennen die Syntaktik</a:t>
            </a:r>
          </a:p>
          <a:p>
            <a:pPr lvl="1"/>
            <a:r>
              <a:rPr lang="de-DE" sz="1400" dirty="0"/>
              <a:t>Fremdschlüsselbeziehungen, Tabelle &lt;-&gt; Tabelle</a:t>
            </a:r>
          </a:p>
          <a:p>
            <a:pPr lvl="1"/>
            <a:r>
              <a:rPr lang="de-DE" sz="1400" dirty="0"/>
              <a:t>Tabellenattribute, Tabelle &lt;-&gt; Attribut</a:t>
            </a:r>
          </a:p>
          <a:p>
            <a:pPr lvl="1"/>
            <a:r>
              <a:rPr lang="de-DE" sz="1400" dirty="0"/>
              <a:t>Metainformationen, Attribut &lt;-&gt; Metainformation </a:t>
            </a:r>
            <a:br>
              <a:rPr lang="de-DE" sz="1400" dirty="0"/>
            </a:br>
            <a:r>
              <a:rPr lang="de-DE" sz="1400" i="1" dirty="0"/>
              <a:t>(Datentyp, Schlüsselausprägung etc.)</a:t>
            </a:r>
            <a:br>
              <a:rPr lang="de-DE" sz="1400" i="1" dirty="0"/>
            </a:br>
            <a:endParaRPr lang="de-DE" sz="1400" i="1" dirty="0"/>
          </a:p>
          <a:p>
            <a:r>
              <a:rPr lang="de-DE" sz="1600" dirty="0"/>
              <a:t>Problem:</a:t>
            </a:r>
          </a:p>
          <a:p>
            <a:pPr lvl="1"/>
            <a:r>
              <a:rPr lang="de-DE" sz="1400" dirty="0"/>
              <a:t>Fehlendes semantisches Wissen</a:t>
            </a:r>
          </a:p>
          <a:p>
            <a:pPr lvl="2"/>
            <a:r>
              <a:rPr lang="de-DE" sz="1200" i="1" dirty="0"/>
              <a:t>(Rollen und Generalisierung/Spezialisierung)</a:t>
            </a:r>
          </a:p>
          <a:p>
            <a:pPr lvl="2"/>
            <a:r>
              <a:rPr lang="de-DE" sz="1200" dirty="0"/>
              <a:t>Semantische Bedeutung von Fremdschlüsselbeziehungen</a:t>
            </a:r>
          </a:p>
          <a:p>
            <a:pPr lvl="2"/>
            <a:r>
              <a:rPr lang="de-DE" sz="1200" dirty="0"/>
              <a:t>Insb. Interaktionsrichtungen</a:t>
            </a:r>
            <a:endParaRPr lang="de-DE" sz="1000" dirty="0"/>
          </a:p>
          <a:p>
            <a:endParaRPr lang="de-DE" sz="1600" dirty="0"/>
          </a:p>
          <a:p>
            <a:r>
              <a:rPr lang="de-DE" sz="1600" dirty="0"/>
              <a:t>Lösungsmöglichkeiten:</a:t>
            </a:r>
          </a:p>
          <a:p>
            <a:pPr marL="457200" lvl="1" indent="0">
              <a:buNone/>
            </a:pPr>
            <a:r>
              <a:rPr lang="de-DE" sz="1400" dirty="0"/>
              <a:t>-&gt; Händische Annotation bestehender Datenbanken</a:t>
            </a:r>
          </a:p>
          <a:p>
            <a:pPr marL="457200" lvl="1" indent="0">
              <a:buNone/>
            </a:pPr>
            <a:r>
              <a:rPr lang="de-DE" sz="1400" dirty="0"/>
              <a:t>-&gt; Generieren von relationalen Datenbanken aus Datenbestand     </a:t>
            </a:r>
            <a:br>
              <a:rPr lang="de-DE" sz="1400" dirty="0"/>
            </a:br>
            <a:r>
              <a:rPr lang="de-DE" sz="1400" dirty="0"/>
              <a:t>    mit vorliegenden semantischen Informationen</a:t>
            </a:r>
          </a:p>
        </p:txBody>
      </p:sp>
      <p:pic>
        <p:nvPicPr>
          <p:cNvPr id="7" name="Picture 2" descr="https://www.spektrum.de/lexika/images/karto/z_mod1_w.jpg">
            <a:extLst>
              <a:ext uri="{FF2B5EF4-FFF2-40B4-BE49-F238E27FC236}">
                <a16:creationId xmlns:a16="http://schemas.microsoft.com/office/drawing/2014/main" id="{E7922B44-884F-40B7-9B92-5DF9F50AAB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1268760"/>
            <a:ext cx="3456384" cy="411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6436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iagrammplatzhalter 3">
            <a:extLst>
              <a:ext uri="{FF2B5EF4-FFF2-40B4-BE49-F238E27FC236}">
                <a16:creationId xmlns:a16="http://schemas.microsoft.com/office/drawing/2014/main" id="{05D8DE0E-1266-4574-BF8E-BECB0CF321F1}"/>
              </a:ext>
            </a:extLst>
          </p:cNvPr>
          <p:cNvPicPr>
            <a:picLocks noGrp="1" noChangeAspect="1"/>
          </p:cNvPicPr>
          <p:nvPr>
            <p:ph type="chart" idx="1"/>
          </p:nvPr>
        </p:nvPicPr>
        <p:blipFill>
          <a:blip r:embed="rId2"/>
          <a:stretch>
            <a:fillRect/>
          </a:stretch>
        </p:blipFill>
        <p:spPr>
          <a:xfrm>
            <a:off x="576263" y="1303270"/>
            <a:ext cx="10991850" cy="4754698"/>
          </a:xfrm>
          <a:prstGeom prst="rect">
            <a:avLst/>
          </a:prstGeom>
        </p:spPr>
      </p:pic>
      <p:sp>
        <p:nvSpPr>
          <p:cNvPr id="3" name="Titel 2">
            <a:extLst>
              <a:ext uri="{FF2B5EF4-FFF2-40B4-BE49-F238E27FC236}">
                <a16:creationId xmlns:a16="http://schemas.microsoft.com/office/drawing/2014/main" id="{BA30BB35-4CF6-4758-AA01-8CEE85014676}"/>
              </a:ext>
            </a:extLst>
          </p:cNvPr>
          <p:cNvSpPr>
            <a:spLocks noGrp="1"/>
          </p:cNvSpPr>
          <p:nvPr>
            <p:ph type="title"/>
          </p:nvPr>
        </p:nvSpPr>
        <p:spPr/>
        <p:txBody>
          <a:bodyPr/>
          <a:lstStyle/>
          <a:p>
            <a:r>
              <a:rPr lang="de-DE" dirty="0"/>
              <a:t>7.4.4 Kontextualisierung von Aufgaben am Beispiel des SQL-Aufgabentyps</a:t>
            </a:r>
          </a:p>
        </p:txBody>
      </p:sp>
    </p:spTree>
    <p:extLst>
      <p:ext uri="{BB962C8B-B14F-4D97-AF65-F5344CB8AC3E}">
        <p14:creationId xmlns:p14="http://schemas.microsoft.com/office/powerpoint/2010/main" val="3759755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iagrammplatzhalter 3">
            <a:extLst>
              <a:ext uri="{FF2B5EF4-FFF2-40B4-BE49-F238E27FC236}">
                <a16:creationId xmlns:a16="http://schemas.microsoft.com/office/drawing/2014/main" id="{9EF40538-293A-45F2-A5DC-7A119FA3607F}"/>
              </a:ext>
            </a:extLst>
          </p:cNvPr>
          <p:cNvPicPr>
            <a:picLocks noGrp="1" noChangeAspect="1"/>
          </p:cNvPicPr>
          <p:nvPr>
            <p:ph type="chart" idx="1"/>
          </p:nvPr>
        </p:nvPicPr>
        <p:blipFill>
          <a:blip r:embed="rId2"/>
          <a:stretch>
            <a:fillRect/>
          </a:stretch>
        </p:blipFill>
        <p:spPr>
          <a:xfrm>
            <a:off x="3078721" y="1052513"/>
            <a:ext cx="5986933" cy="5256212"/>
          </a:xfrm>
          <a:prstGeom prst="rect">
            <a:avLst/>
          </a:prstGeom>
        </p:spPr>
      </p:pic>
      <p:sp>
        <p:nvSpPr>
          <p:cNvPr id="3" name="Titel 2">
            <a:extLst>
              <a:ext uri="{FF2B5EF4-FFF2-40B4-BE49-F238E27FC236}">
                <a16:creationId xmlns:a16="http://schemas.microsoft.com/office/drawing/2014/main" id="{B4D1669D-7F0A-431B-9D3A-1955BEF84F02}"/>
              </a:ext>
            </a:extLst>
          </p:cNvPr>
          <p:cNvSpPr>
            <a:spLocks noGrp="1"/>
          </p:cNvSpPr>
          <p:nvPr>
            <p:ph type="title"/>
          </p:nvPr>
        </p:nvSpPr>
        <p:spPr/>
        <p:txBody>
          <a:bodyPr/>
          <a:lstStyle/>
          <a:p>
            <a:r>
              <a:rPr lang="de-DE" dirty="0"/>
              <a:t>7.5 Generierung von Graphen aufgrund von Grammatiken und DSLs am Beispiel von </a:t>
            </a:r>
            <a:r>
              <a:rPr lang="de-DE" dirty="0" err="1"/>
              <a:t>MontiCore</a:t>
            </a:r>
            <a:endParaRPr lang="de-DE" dirty="0"/>
          </a:p>
        </p:txBody>
      </p:sp>
    </p:spTree>
    <p:extLst>
      <p:ext uri="{BB962C8B-B14F-4D97-AF65-F5344CB8AC3E}">
        <p14:creationId xmlns:p14="http://schemas.microsoft.com/office/powerpoint/2010/main" val="92640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33F0E2-6E83-41E1-942D-398BFBB11BAA}"/>
              </a:ext>
            </a:extLst>
          </p:cNvPr>
          <p:cNvSpPr>
            <a:spLocks noGrp="1"/>
          </p:cNvSpPr>
          <p:nvPr>
            <p:ph type="title"/>
          </p:nvPr>
        </p:nvSpPr>
        <p:spPr/>
        <p:txBody>
          <a:bodyPr/>
          <a:lstStyle/>
          <a:p>
            <a:r>
              <a:rPr lang="de-DE" dirty="0"/>
              <a:t>7.6.1 Übersicht Onyx/QTI/ALADIN</a:t>
            </a:r>
          </a:p>
        </p:txBody>
      </p:sp>
      <p:sp>
        <p:nvSpPr>
          <p:cNvPr id="5" name="Inhaltsplatzhalter 4">
            <a:extLst>
              <a:ext uri="{FF2B5EF4-FFF2-40B4-BE49-F238E27FC236}">
                <a16:creationId xmlns:a16="http://schemas.microsoft.com/office/drawing/2014/main" id="{BB2E0F70-2966-4F96-82F8-865F1896A3B4}"/>
              </a:ext>
            </a:extLst>
          </p:cNvPr>
          <p:cNvSpPr>
            <a:spLocks noGrp="1"/>
          </p:cNvSpPr>
          <p:nvPr>
            <p:ph idx="1"/>
          </p:nvPr>
        </p:nvSpPr>
        <p:spPr>
          <a:xfrm>
            <a:off x="576000" y="1052736"/>
            <a:ext cx="10992608" cy="5112568"/>
          </a:xfrm>
        </p:spPr>
        <p:txBody>
          <a:bodyPr/>
          <a:lstStyle/>
          <a:p>
            <a:r>
              <a:rPr lang="de-DE" dirty="0"/>
              <a:t>Was ist QTI?</a:t>
            </a:r>
            <a:br>
              <a:rPr lang="de-DE" dirty="0"/>
            </a:br>
            <a:r>
              <a:rPr lang="de-DE" sz="1800" i="1" dirty="0"/>
              <a:t>„</a:t>
            </a:r>
            <a:r>
              <a:rPr lang="en-US" sz="1600" i="1" dirty="0"/>
              <a:t>QTI is primarily a transfer protocol, created to move assessment content from one place to another. The assessment content is put together in a Content Package, which includes a manifest that lists </a:t>
            </a:r>
            <a:r>
              <a:rPr lang="en-US" sz="1600" b="1" i="1" dirty="0"/>
              <a:t>all</a:t>
            </a:r>
            <a:r>
              <a:rPr lang="en-US" sz="1600" i="1" dirty="0"/>
              <a:t> the resources inside a package. […] A package can include all the parts of a whole test, multiple tests, or any of the pieces of assessment content.</a:t>
            </a:r>
            <a:r>
              <a:rPr lang="de-DE" sz="1800" i="1" dirty="0"/>
              <a:t>“</a:t>
            </a:r>
          </a:p>
          <a:p>
            <a:endParaRPr lang="de-DE" i="1" dirty="0"/>
          </a:p>
          <a:p>
            <a:r>
              <a:rPr lang="de-DE" dirty="0"/>
              <a:t>Was ist Onyx?</a:t>
            </a:r>
          </a:p>
          <a:p>
            <a:pPr lvl="1"/>
            <a:r>
              <a:rPr lang="de-DE" sz="1600" dirty="0"/>
              <a:t>QTI-konforme Assessment-Suite</a:t>
            </a:r>
          </a:p>
          <a:p>
            <a:pPr lvl="2"/>
            <a:r>
              <a:rPr lang="de-DE" sz="1400" dirty="0"/>
              <a:t>Authoring (Komposition von QTI-Elementen)</a:t>
            </a:r>
          </a:p>
          <a:p>
            <a:pPr lvl="2"/>
            <a:r>
              <a:rPr lang="de-DE" sz="1400" dirty="0" err="1"/>
              <a:t>Delivery</a:t>
            </a:r>
            <a:r>
              <a:rPr lang="de-DE" sz="1400" dirty="0"/>
              <a:t>    (Engine zur Darstellung/Ausführung)</a:t>
            </a:r>
          </a:p>
          <a:p>
            <a:pPr lvl="2"/>
            <a:r>
              <a:rPr lang="de-DE" sz="1400" dirty="0"/>
              <a:t>Reporting (Auswertung von Assessments)</a:t>
            </a:r>
          </a:p>
          <a:p>
            <a:pPr lvl="2"/>
            <a:endParaRPr lang="de-DE" sz="1400" dirty="0"/>
          </a:p>
          <a:p>
            <a:r>
              <a:rPr lang="de-DE" sz="1800" dirty="0"/>
              <a:t>Was ist ALADIN?</a:t>
            </a:r>
          </a:p>
          <a:p>
            <a:pPr lvl="1"/>
            <a:r>
              <a:rPr lang="de-DE" sz="1600" dirty="0"/>
              <a:t>Konfigurierbarer Generator für Aufgabenressourcen</a:t>
            </a:r>
          </a:p>
          <a:p>
            <a:pPr lvl="2"/>
            <a:r>
              <a:rPr lang="de-DE" sz="1400" dirty="0"/>
              <a:t>Aufgabeninstanzen</a:t>
            </a:r>
          </a:p>
          <a:p>
            <a:pPr lvl="2"/>
            <a:r>
              <a:rPr lang="de-DE" sz="1400" dirty="0"/>
              <a:t>Lösungen</a:t>
            </a:r>
          </a:p>
          <a:p>
            <a:pPr lvl="1"/>
            <a:r>
              <a:rPr lang="de-DE" sz="1600" dirty="0"/>
              <a:t>Engine zur Bearbeitung/Aufzeichnung/Wiedergabe der Aufgaben</a:t>
            </a:r>
          </a:p>
        </p:txBody>
      </p:sp>
      <p:pic>
        <p:nvPicPr>
          <p:cNvPr id="2" name="Grafik 1">
            <a:extLst>
              <a:ext uri="{FF2B5EF4-FFF2-40B4-BE49-F238E27FC236}">
                <a16:creationId xmlns:a16="http://schemas.microsoft.com/office/drawing/2014/main" id="{FC4D390B-ECCC-4D29-BCC2-CD071AEED4C4}"/>
              </a:ext>
            </a:extLst>
          </p:cNvPr>
          <p:cNvPicPr>
            <a:picLocks noChangeAspect="1"/>
          </p:cNvPicPr>
          <p:nvPr/>
        </p:nvPicPr>
        <p:blipFill>
          <a:blip r:embed="rId2"/>
          <a:stretch>
            <a:fillRect/>
          </a:stretch>
        </p:blipFill>
        <p:spPr>
          <a:xfrm>
            <a:off x="6072304" y="2864990"/>
            <a:ext cx="5782482" cy="2648320"/>
          </a:xfrm>
          <a:prstGeom prst="rect">
            <a:avLst/>
          </a:prstGeom>
        </p:spPr>
      </p:pic>
      <p:sp>
        <p:nvSpPr>
          <p:cNvPr id="4" name="Textfeld 3">
            <a:extLst>
              <a:ext uri="{FF2B5EF4-FFF2-40B4-BE49-F238E27FC236}">
                <a16:creationId xmlns:a16="http://schemas.microsoft.com/office/drawing/2014/main" id="{A9F65911-1DC4-4BA4-943D-C6BE6FE525C9}"/>
              </a:ext>
            </a:extLst>
          </p:cNvPr>
          <p:cNvSpPr txBox="1"/>
          <p:nvPr/>
        </p:nvSpPr>
        <p:spPr>
          <a:xfrm>
            <a:off x="7367061" y="2420888"/>
            <a:ext cx="3240360" cy="400110"/>
          </a:xfrm>
          <a:prstGeom prst="rect">
            <a:avLst/>
          </a:prstGeom>
          <a:noFill/>
        </p:spPr>
        <p:txBody>
          <a:bodyPr wrap="square" rtlCol="0">
            <a:spAutoFit/>
          </a:bodyPr>
          <a:lstStyle/>
          <a:p>
            <a:r>
              <a:rPr lang="de-DE" sz="2000" dirty="0"/>
              <a:t>Was ist ein Assessment ?</a:t>
            </a:r>
          </a:p>
        </p:txBody>
      </p:sp>
    </p:spTree>
    <p:extLst>
      <p:ext uri="{BB962C8B-B14F-4D97-AF65-F5344CB8AC3E}">
        <p14:creationId xmlns:p14="http://schemas.microsoft.com/office/powerpoint/2010/main" val="33957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33F0E2-6E83-41E1-942D-398BFBB11BAA}"/>
              </a:ext>
            </a:extLst>
          </p:cNvPr>
          <p:cNvSpPr>
            <a:spLocks noGrp="1"/>
          </p:cNvSpPr>
          <p:nvPr>
            <p:ph type="title"/>
          </p:nvPr>
        </p:nvSpPr>
        <p:spPr/>
        <p:txBody>
          <a:bodyPr/>
          <a:lstStyle/>
          <a:p>
            <a:r>
              <a:rPr lang="de-DE" dirty="0"/>
              <a:t>7.6.2 Serialisierung von Aufgaben mittels des QTI-Standard</a:t>
            </a:r>
          </a:p>
        </p:txBody>
      </p:sp>
      <p:pic>
        <p:nvPicPr>
          <p:cNvPr id="7" name="Grafik 6">
            <a:extLst>
              <a:ext uri="{FF2B5EF4-FFF2-40B4-BE49-F238E27FC236}">
                <a16:creationId xmlns:a16="http://schemas.microsoft.com/office/drawing/2014/main" id="{F9429D66-6C5A-4F61-9F51-993BDA4742C9}"/>
              </a:ext>
            </a:extLst>
          </p:cNvPr>
          <p:cNvPicPr>
            <a:picLocks noChangeAspect="1"/>
          </p:cNvPicPr>
          <p:nvPr/>
        </p:nvPicPr>
        <p:blipFill>
          <a:blip r:embed="rId2"/>
          <a:stretch>
            <a:fillRect/>
          </a:stretch>
        </p:blipFill>
        <p:spPr>
          <a:xfrm>
            <a:off x="1127448" y="3573016"/>
            <a:ext cx="2810463" cy="2643592"/>
          </a:xfrm>
          <a:prstGeom prst="rect">
            <a:avLst/>
          </a:prstGeom>
          <a:solidFill>
            <a:srgbClr val="CC89FF"/>
          </a:solidFill>
        </p:spPr>
      </p:pic>
      <p:pic>
        <p:nvPicPr>
          <p:cNvPr id="6" name="Grafik 5">
            <a:extLst>
              <a:ext uri="{FF2B5EF4-FFF2-40B4-BE49-F238E27FC236}">
                <a16:creationId xmlns:a16="http://schemas.microsoft.com/office/drawing/2014/main" id="{2E63379B-D3DC-4BAD-9A5C-8C01206B17DC}"/>
              </a:ext>
            </a:extLst>
          </p:cNvPr>
          <p:cNvPicPr>
            <a:picLocks noChangeAspect="1"/>
          </p:cNvPicPr>
          <p:nvPr/>
        </p:nvPicPr>
        <p:blipFill>
          <a:blip r:embed="rId3"/>
          <a:stretch>
            <a:fillRect/>
          </a:stretch>
        </p:blipFill>
        <p:spPr>
          <a:xfrm>
            <a:off x="5097672" y="1250718"/>
            <a:ext cx="6702405" cy="4356563"/>
          </a:xfrm>
          <a:prstGeom prst="rect">
            <a:avLst/>
          </a:prstGeom>
        </p:spPr>
      </p:pic>
      <p:pic>
        <p:nvPicPr>
          <p:cNvPr id="12" name="Grafik 11">
            <a:extLst>
              <a:ext uri="{FF2B5EF4-FFF2-40B4-BE49-F238E27FC236}">
                <a16:creationId xmlns:a16="http://schemas.microsoft.com/office/drawing/2014/main" id="{B89B145C-982B-49DD-B7EB-938F569B4B46}"/>
              </a:ext>
            </a:extLst>
          </p:cNvPr>
          <p:cNvPicPr>
            <a:picLocks noChangeAspect="1"/>
          </p:cNvPicPr>
          <p:nvPr/>
        </p:nvPicPr>
        <p:blipFill>
          <a:blip r:embed="rId4"/>
          <a:stretch>
            <a:fillRect/>
          </a:stretch>
        </p:blipFill>
        <p:spPr>
          <a:xfrm>
            <a:off x="1199456" y="915664"/>
            <a:ext cx="3191044" cy="2382355"/>
          </a:xfrm>
          <a:prstGeom prst="rect">
            <a:avLst/>
          </a:prstGeom>
        </p:spPr>
      </p:pic>
      <p:pic>
        <p:nvPicPr>
          <p:cNvPr id="9" name="Grafik 8">
            <a:extLst>
              <a:ext uri="{FF2B5EF4-FFF2-40B4-BE49-F238E27FC236}">
                <a16:creationId xmlns:a16="http://schemas.microsoft.com/office/drawing/2014/main" id="{39EE5974-E3F5-47B8-A4F1-A8CC03683FBB}"/>
              </a:ext>
            </a:extLst>
          </p:cNvPr>
          <p:cNvPicPr>
            <a:picLocks noChangeAspect="1"/>
          </p:cNvPicPr>
          <p:nvPr/>
        </p:nvPicPr>
        <p:blipFill>
          <a:blip r:embed="rId5"/>
          <a:stretch>
            <a:fillRect/>
          </a:stretch>
        </p:blipFill>
        <p:spPr>
          <a:xfrm>
            <a:off x="7119557" y="5031218"/>
            <a:ext cx="4680520" cy="344802"/>
          </a:xfrm>
          <a:prstGeom prst="rect">
            <a:avLst/>
          </a:prstGeom>
        </p:spPr>
      </p:pic>
    </p:spTree>
    <p:extLst>
      <p:ext uri="{BB962C8B-B14F-4D97-AF65-F5344CB8AC3E}">
        <p14:creationId xmlns:p14="http://schemas.microsoft.com/office/powerpoint/2010/main" val="270541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33F0E2-6E83-41E1-942D-398BFBB11BAA}"/>
              </a:ext>
            </a:extLst>
          </p:cNvPr>
          <p:cNvSpPr>
            <a:spLocks noGrp="1"/>
          </p:cNvSpPr>
          <p:nvPr>
            <p:ph type="title"/>
          </p:nvPr>
        </p:nvSpPr>
        <p:spPr/>
        <p:txBody>
          <a:bodyPr/>
          <a:lstStyle/>
          <a:p>
            <a:r>
              <a:rPr lang="de-DE" dirty="0"/>
              <a:t>7.6.3 Mögliche Integration von ALADIN in ONYX</a:t>
            </a:r>
          </a:p>
        </p:txBody>
      </p:sp>
      <p:pic>
        <p:nvPicPr>
          <p:cNvPr id="7" name="Grafik 6">
            <a:extLst>
              <a:ext uri="{FF2B5EF4-FFF2-40B4-BE49-F238E27FC236}">
                <a16:creationId xmlns:a16="http://schemas.microsoft.com/office/drawing/2014/main" id="{2C579DB4-C011-4E79-B48C-FCC99758C119}"/>
              </a:ext>
            </a:extLst>
          </p:cNvPr>
          <p:cNvPicPr>
            <a:picLocks noChangeAspect="1"/>
          </p:cNvPicPr>
          <p:nvPr/>
        </p:nvPicPr>
        <p:blipFill>
          <a:blip r:embed="rId2"/>
          <a:stretch>
            <a:fillRect/>
          </a:stretch>
        </p:blipFill>
        <p:spPr>
          <a:xfrm>
            <a:off x="407368" y="980728"/>
            <a:ext cx="3024336" cy="2844766"/>
          </a:xfrm>
          <a:prstGeom prst="rect">
            <a:avLst/>
          </a:prstGeom>
          <a:solidFill>
            <a:srgbClr val="CC89FF"/>
          </a:solidFill>
        </p:spPr>
      </p:pic>
      <p:graphicFrame>
        <p:nvGraphicFramePr>
          <p:cNvPr id="14" name="Inhaltsplatzhalter 13">
            <a:extLst>
              <a:ext uri="{FF2B5EF4-FFF2-40B4-BE49-F238E27FC236}">
                <a16:creationId xmlns:a16="http://schemas.microsoft.com/office/drawing/2014/main" id="{9AD9C82D-9B0F-4AF4-B06F-12C2D0ABFFBC}"/>
              </a:ext>
            </a:extLst>
          </p:cNvPr>
          <p:cNvGraphicFramePr>
            <a:graphicFrameLocks noGrp="1"/>
          </p:cNvGraphicFramePr>
          <p:nvPr>
            <p:ph idx="1"/>
            <p:extLst/>
          </p:nvPr>
        </p:nvGraphicFramePr>
        <p:xfrm>
          <a:off x="4223792" y="1821103"/>
          <a:ext cx="7272808" cy="1828800"/>
        </p:xfrm>
        <a:graphic>
          <a:graphicData uri="http://schemas.openxmlformats.org/drawingml/2006/table">
            <a:tbl>
              <a:tblPr firstRow="1" bandRow="1">
                <a:tableStyleId>{5C22544A-7EE6-4342-B048-85BDC9FD1C3A}</a:tableStyleId>
              </a:tblPr>
              <a:tblGrid>
                <a:gridCol w="2925152">
                  <a:extLst>
                    <a:ext uri="{9D8B030D-6E8A-4147-A177-3AD203B41FA5}">
                      <a16:colId xmlns:a16="http://schemas.microsoft.com/office/drawing/2014/main" val="2694424818"/>
                    </a:ext>
                  </a:extLst>
                </a:gridCol>
                <a:gridCol w="4347656">
                  <a:extLst>
                    <a:ext uri="{9D8B030D-6E8A-4147-A177-3AD203B41FA5}">
                      <a16:colId xmlns:a16="http://schemas.microsoft.com/office/drawing/2014/main" val="925732518"/>
                    </a:ext>
                  </a:extLst>
                </a:gridCol>
              </a:tblGrid>
              <a:tr h="319374">
                <a:tc>
                  <a:txBody>
                    <a:bodyPr/>
                    <a:lstStyle/>
                    <a:p>
                      <a:r>
                        <a:rPr lang="de-DE" b="0" dirty="0" err="1">
                          <a:solidFill>
                            <a:schemeClr val="tx1"/>
                          </a:solidFill>
                        </a:rPr>
                        <a:t>Answer</a:t>
                      </a:r>
                      <a:endParaRPr lang="de-DE" b="0" dirty="0">
                        <a:solidFill>
                          <a:schemeClr val="tx1"/>
                        </a:solidFill>
                      </a:endParaRPr>
                    </a:p>
                  </a:txBody>
                  <a:tcPr>
                    <a:solidFill>
                      <a:srgbClr val="B9C5FF"/>
                    </a:solidFill>
                  </a:tcPr>
                </a:tc>
                <a:tc>
                  <a:txBody>
                    <a:bodyPr/>
                    <a:lstStyle/>
                    <a:p>
                      <a:r>
                        <a:rPr lang="de-DE" sz="1400" b="0" dirty="0">
                          <a:solidFill>
                            <a:schemeClr val="tx1"/>
                          </a:solidFill>
                        </a:rPr>
                        <a:t>Durch ALADIN generierte Lösung</a:t>
                      </a:r>
                    </a:p>
                  </a:txBody>
                  <a:tcPr>
                    <a:solidFill>
                      <a:srgbClr val="B9C5FF"/>
                    </a:solidFill>
                  </a:tcPr>
                </a:tc>
                <a:extLst>
                  <a:ext uri="{0D108BD9-81ED-4DB2-BD59-A6C34878D82A}">
                    <a16:rowId xmlns:a16="http://schemas.microsoft.com/office/drawing/2014/main" val="1822925922"/>
                  </a:ext>
                </a:extLst>
              </a:tr>
              <a:tr h="319374">
                <a:tc>
                  <a:txBody>
                    <a:bodyPr/>
                    <a:lstStyle/>
                    <a:p>
                      <a:r>
                        <a:rPr lang="de-DE" dirty="0"/>
                        <a:t>Stimulus</a:t>
                      </a:r>
                    </a:p>
                  </a:txBody>
                  <a:tcPr>
                    <a:solidFill>
                      <a:srgbClr val="FF9EFF"/>
                    </a:solidFill>
                  </a:tcPr>
                </a:tc>
                <a:tc>
                  <a:txBody>
                    <a:bodyPr/>
                    <a:lstStyle/>
                    <a:p>
                      <a:r>
                        <a:rPr lang="de-DE" sz="1400" dirty="0"/>
                        <a:t>Durch ALADIN generierter Graph</a:t>
                      </a:r>
                    </a:p>
                  </a:txBody>
                  <a:tcPr>
                    <a:solidFill>
                      <a:srgbClr val="FF9EFF"/>
                    </a:solidFill>
                  </a:tcPr>
                </a:tc>
                <a:extLst>
                  <a:ext uri="{0D108BD9-81ED-4DB2-BD59-A6C34878D82A}">
                    <a16:rowId xmlns:a16="http://schemas.microsoft.com/office/drawing/2014/main" val="4100046716"/>
                  </a:ext>
                </a:extLst>
              </a:tr>
              <a:tr h="319374">
                <a:tc>
                  <a:txBody>
                    <a:bodyPr/>
                    <a:lstStyle/>
                    <a:p>
                      <a:r>
                        <a:rPr lang="de-DE" dirty="0"/>
                        <a:t>Prompt</a:t>
                      </a:r>
                    </a:p>
                  </a:txBody>
                  <a:tcPr>
                    <a:solidFill>
                      <a:srgbClr val="FF9EFF"/>
                    </a:solidFill>
                  </a:tcPr>
                </a:tc>
                <a:tc>
                  <a:txBody>
                    <a:bodyPr/>
                    <a:lstStyle/>
                    <a:p>
                      <a:r>
                        <a:rPr lang="de-DE" sz="1400" dirty="0"/>
                        <a:t>Durch ALADIN generierte Aufgabenbeschreibung</a:t>
                      </a:r>
                    </a:p>
                  </a:txBody>
                  <a:tcPr>
                    <a:solidFill>
                      <a:srgbClr val="FF9EFF"/>
                    </a:solidFill>
                  </a:tcPr>
                </a:tc>
                <a:extLst>
                  <a:ext uri="{0D108BD9-81ED-4DB2-BD59-A6C34878D82A}">
                    <a16:rowId xmlns:a16="http://schemas.microsoft.com/office/drawing/2014/main" val="2379749530"/>
                  </a:ext>
                </a:extLst>
              </a:tr>
              <a:tr h="319374">
                <a:tc>
                  <a:txBody>
                    <a:bodyPr/>
                    <a:lstStyle/>
                    <a:p>
                      <a:r>
                        <a:rPr lang="de-DE" dirty="0"/>
                        <a:t>Interaction</a:t>
                      </a:r>
                    </a:p>
                  </a:txBody>
                  <a:tcPr>
                    <a:solidFill>
                      <a:srgbClr val="FF9EFF"/>
                    </a:solidFill>
                  </a:tcPr>
                </a:tc>
                <a:tc>
                  <a:txBody>
                    <a:bodyPr/>
                    <a:lstStyle/>
                    <a:p>
                      <a:r>
                        <a:rPr lang="de-DE" sz="1400" dirty="0"/>
                        <a:t>ALADIN UI-Element</a:t>
                      </a:r>
                    </a:p>
                  </a:txBody>
                  <a:tcPr>
                    <a:solidFill>
                      <a:srgbClr val="FF9EFF"/>
                    </a:solidFill>
                  </a:tcPr>
                </a:tc>
                <a:extLst>
                  <a:ext uri="{0D108BD9-81ED-4DB2-BD59-A6C34878D82A}">
                    <a16:rowId xmlns:a16="http://schemas.microsoft.com/office/drawing/2014/main" val="3930173793"/>
                  </a:ext>
                </a:extLst>
              </a:tr>
              <a:tr h="319374">
                <a:tc>
                  <a:txBody>
                    <a:bodyPr/>
                    <a:lstStyle/>
                    <a:p>
                      <a:r>
                        <a:rPr lang="de-DE" dirty="0"/>
                        <a:t>Response Processing</a:t>
                      </a:r>
                    </a:p>
                  </a:txBody>
                  <a:tcPr>
                    <a:solidFill>
                      <a:srgbClr val="CC89FF"/>
                    </a:solidFill>
                  </a:tcPr>
                </a:tc>
                <a:tc>
                  <a:txBody>
                    <a:bodyPr/>
                    <a:lstStyle/>
                    <a:p>
                      <a:r>
                        <a:rPr lang="de-DE" sz="1400" dirty="0"/>
                        <a:t>Methode zur Ergebnisprüfung</a:t>
                      </a:r>
                    </a:p>
                  </a:txBody>
                  <a:tcPr>
                    <a:solidFill>
                      <a:srgbClr val="CC89FF"/>
                    </a:solidFill>
                  </a:tcPr>
                </a:tc>
                <a:extLst>
                  <a:ext uri="{0D108BD9-81ED-4DB2-BD59-A6C34878D82A}">
                    <a16:rowId xmlns:a16="http://schemas.microsoft.com/office/drawing/2014/main" val="687841123"/>
                  </a:ext>
                </a:extLst>
              </a:tr>
            </a:tbl>
          </a:graphicData>
        </a:graphic>
      </p:graphicFrame>
      <p:cxnSp>
        <p:nvCxnSpPr>
          <p:cNvPr id="16" name="Gerade Verbindung mit Pfeil 15">
            <a:extLst>
              <a:ext uri="{FF2B5EF4-FFF2-40B4-BE49-F238E27FC236}">
                <a16:creationId xmlns:a16="http://schemas.microsoft.com/office/drawing/2014/main" id="{532ED5FA-23EE-46DD-96AA-4785136F192F}"/>
              </a:ext>
            </a:extLst>
          </p:cNvPr>
          <p:cNvCxnSpPr>
            <a:cxnSpLocks/>
          </p:cNvCxnSpPr>
          <p:nvPr/>
        </p:nvCxnSpPr>
        <p:spPr bwMode="auto">
          <a:xfrm>
            <a:off x="3431704" y="1772816"/>
            <a:ext cx="720080" cy="26238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9" name="Gerade Verbindung mit Pfeil 18">
            <a:extLst>
              <a:ext uri="{FF2B5EF4-FFF2-40B4-BE49-F238E27FC236}">
                <a16:creationId xmlns:a16="http://schemas.microsoft.com/office/drawing/2014/main" id="{2CDEEA18-F70C-4158-BA40-7A10642FD156}"/>
              </a:ext>
            </a:extLst>
          </p:cNvPr>
          <p:cNvCxnSpPr>
            <a:cxnSpLocks/>
            <a:endCxn id="34" idx="1"/>
          </p:cNvCxnSpPr>
          <p:nvPr/>
        </p:nvCxnSpPr>
        <p:spPr bwMode="auto">
          <a:xfrm flipV="1">
            <a:off x="3431704" y="2739222"/>
            <a:ext cx="536258" cy="11612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Gerade Verbindung mit Pfeil 21">
            <a:extLst>
              <a:ext uri="{FF2B5EF4-FFF2-40B4-BE49-F238E27FC236}">
                <a16:creationId xmlns:a16="http://schemas.microsoft.com/office/drawing/2014/main" id="{04865C4B-C807-439F-BF96-D8E17716FDE0}"/>
              </a:ext>
            </a:extLst>
          </p:cNvPr>
          <p:cNvCxnSpPr>
            <a:cxnSpLocks/>
          </p:cNvCxnSpPr>
          <p:nvPr/>
        </p:nvCxnSpPr>
        <p:spPr bwMode="auto">
          <a:xfrm>
            <a:off x="3467708" y="3501008"/>
            <a:ext cx="684076"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4" name="Geschweifte Klammer links 33">
            <a:extLst>
              <a:ext uri="{FF2B5EF4-FFF2-40B4-BE49-F238E27FC236}">
                <a16:creationId xmlns:a16="http://schemas.microsoft.com/office/drawing/2014/main" id="{C6742BCA-3333-4227-8FFE-2BABF984739B}"/>
              </a:ext>
            </a:extLst>
          </p:cNvPr>
          <p:cNvSpPr/>
          <p:nvPr/>
        </p:nvSpPr>
        <p:spPr bwMode="auto">
          <a:xfrm>
            <a:off x="3967962" y="2236961"/>
            <a:ext cx="255830" cy="1004521"/>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dirty="0">
              <a:ln>
                <a:noFill/>
              </a:ln>
              <a:solidFill>
                <a:schemeClr val="tx1"/>
              </a:solidFill>
              <a:effectLst/>
              <a:latin typeface="Arial" charset="0"/>
            </a:endParaRPr>
          </a:p>
        </p:txBody>
      </p:sp>
      <p:sp>
        <p:nvSpPr>
          <p:cNvPr id="39" name="Inhaltsplatzhalter 4">
            <a:extLst>
              <a:ext uri="{FF2B5EF4-FFF2-40B4-BE49-F238E27FC236}">
                <a16:creationId xmlns:a16="http://schemas.microsoft.com/office/drawing/2014/main" id="{C35F8486-B99D-4979-905F-67BE5DED4AD9}"/>
              </a:ext>
            </a:extLst>
          </p:cNvPr>
          <p:cNvSpPr txBox="1">
            <a:spLocks/>
          </p:cNvSpPr>
          <p:nvPr/>
        </p:nvSpPr>
        <p:spPr>
          <a:xfrm>
            <a:off x="407368" y="4365463"/>
            <a:ext cx="11089232" cy="1967184"/>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457200" indent="-457200">
              <a:buFont typeface="+mj-lt"/>
              <a:buAutoNum type="arabicPeriod"/>
            </a:pPr>
            <a:r>
              <a:rPr lang="de-DE" kern="0" dirty="0"/>
              <a:t>Umbau von ALADIN zur Generierung von QTI-konformen Assessment-Strukturen und Kopplung an Assessment-Struktur-Datenbanken von Onyx </a:t>
            </a:r>
          </a:p>
          <a:p>
            <a:pPr marL="457200" indent="-457200">
              <a:buFont typeface="+mj-lt"/>
              <a:buAutoNum type="arabicPeriod"/>
            </a:pPr>
            <a:endParaRPr lang="de-DE" kern="0" dirty="0"/>
          </a:p>
          <a:p>
            <a:pPr marL="457200" indent="-457200">
              <a:buFont typeface="+mj-lt"/>
              <a:buAutoNum type="arabicPeriod"/>
            </a:pPr>
            <a:r>
              <a:rPr lang="de-DE" kern="0" dirty="0"/>
              <a:t>Integration von ALADIN in Onyx mittels Erweiterung um </a:t>
            </a:r>
            <a:r>
              <a:rPr lang="de-DE" sz="1800" kern="0" dirty="0"/>
              <a:t>Ressourcengeneratoren und Response-Processing-Methoden</a:t>
            </a:r>
          </a:p>
        </p:txBody>
      </p:sp>
    </p:spTree>
    <p:extLst>
      <p:ext uri="{BB962C8B-B14F-4D97-AF65-F5344CB8AC3E}">
        <p14:creationId xmlns:p14="http://schemas.microsoft.com/office/powerpoint/2010/main" val="326417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AA52C903-7331-4280-8E5B-957A8C6FB402}"/>
              </a:ext>
            </a:extLst>
          </p:cNvPr>
          <p:cNvSpPr>
            <a:spLocks noGrp="1"/>
          </p:cNvSpPr>
          <p:nvPr>
            <p:ph idx="1"/>
          </p:nvPr>
        </p:nvSpPr>
        <p:spPr/>
        <p:txBody>
          <a:bodyPr/>
          <a:lstStyle/>
          <a:p>
            <a:pPr marL="457200" indent="-457200">
              <a:buFont typeface="+mj-lt"/>
              <a:buAutoNum type="arabicPeriod"/>
            </a:pPr>
            <a:r>
              <a:rPr lang="de-DE" sz="1600" dirty="0"/>
              <a:t>Vorstellung der Projektmitglieder</a:t>
            </a:r>
          </a:p>
          <a:p>
            <a:pPr marL="457200" indent="-457200">
              <a:buFont typeface="+mj-lt"/>
              <a:buAutoNum type="arabicPeriod"/>
            </a:pPr>
            <a:r>
              <a:rPr lang="de-DE" sz="1600" b="1" dirty="0"/>
              <a:t>Motivation zu OPALADIN</a:t>
            </a:r>
          </a:p>
          <a:p>
            <a:pPr marL="457200" indent="-457200">
              <a:buFont typeface="+mj-lt"/>
              <a:buAutoNum type="arabicPeriod"/>
            </a:pPr>
            <a:r>
              <a:rPr lang="de-DE" sz="1600" dirty="0"/>
              <a:t>Charakterisierung von ALADIN</a:t>
            </a:r>
          </a:p>
          <a:p>
            <a:pPr marL="457200" indent="-457200">
              <a:buFont typeface="+mj-lt"/>
              <a:buAutoNum type="arabicPeriod"/>
            </a:pPr>
            <a:r>
              <a:rPr lang="de-DE" sz="1600" dirty="0"/>
              <a:t>Funktionsumfang von ALADIN</a:t>
            </a:r>
          </a:p>
          <a:p>
            <a:pPr marL="457200" indent="-457200">
              <a:buFont typeface="+mj-lt"/>
              <a:buAutoNum type="arabicPeriod"/>
            </a:pPr>
            <a:r>
              <a:rPr lang="de-DE" sz="1600" dirty="0"/>
              <a:t>Aufbau und Ablaufstruktur von ALADIN?</a:t>
            </a:r>
          </a:p>
          <a:p>
            <a:pPr marL="457200" indent="-457200">
              <a:buFont typeface="+mj-lt"/>
              <a:buAutoNum type="arabicPeriod"/>
            </a:pPr>
            <a:r>
              <a:rPr lang="de-DE" sz="1600" dirty="0"/>
              <a:t>Anforderungen an OPALADIN</a:t>
            </a:r>
          </a:p>
          <a:p>
            <a:pPr marL="457200" indent="-457200">
              <a:buFont typeface="+mj-lt"/>
              <a:buAutoNum type="arabicPeriod"/>
            </a:pPr>
            <a:r>
              <a:rPr lang="de-DE" sz="1600" dirty="0"/>
              <a:t>Grobkonzept für OPALADIN</a:t>
            </a:r>
          </a:p>
          <a:p>
            <a:pPr marL="457200" indent="-457200">
              <a:buFont typeface="+mj-lt"/>
              <a:buAutoNum type="arabicPeriod"/>
            </a:pPr>
            <a:r>
              <a:rPr lang="de-DE" sz="1600" dirty="0"/>
              <a:t>Organisatorisches zu OPALADIN</a:t>
            </a:r>
          </a:p>
        </p:txBody>
      </p:sp>
      <p:sp>
        <p:nvSpPr>
          <p:cNvPr id="4" name="Titel 3">
            <a:extLst>
              <a:ext uri="{FF2B5EF4-FFF2-40B4-BE49-F238E27FC236}">
                <a16:creationId xmlns:a16="http://schemas.microsoft.com/office/drawing/2014/main" id="{41D558A8-ED8A-43BC-8CB9-55612D3D9C5D}"/>
              </a:ext>
            </a:extLst>
          </p:cNvPr>
          <p:cNvSpPr>
            <a:spLocks noGrp="1"/>
          </p:cNvSpPr>
          <p:nvPr>
            <p:ph type="title"/>
          </p:nvPr>
        </p:nvSpPr>
        <p:spPr/>
        <p:txBody>
          <a:bodyPr/>
          <a:lstStyle/>
          <a:p>
            <a:r>
              <a:rPr lang="de-DE" dirty="0"/>
              <a:t>Gliederung</a:t>
            </a:r>
          </a:p>
        </p:txBody>
      </p:sp>
    </p:spTree>
    <p:extLst>
      <p:ext uri="{BB962C8B-B14F-4D97-AF65-F5344CB8AC3E}">
        <p14:creationId xmlns:p14="http://schemas.microsoft.com/office/powerpoint/2010/main" val="26305984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33F0E2-6E83-41E1-942D-398BFBB11BAA}"/>
              </a:ext>
            </a:extLst>
          </p:cNvPr>
          <p:cNvSpPr>
            <a:spLocks noGrp="1"/>
          </p:cNvSpPr>
          <p:nvPr>
            <p:ph type="title"/>
          </p:nvPr>
        </p:nvSpPr>
        <p:spPr/>
        <p:txBody>
          <a:bodyPr/>
          <a:lstStyle/>
          <a:p>
            <a:r>
              <a:rPr lang="de-DE" dirty="0"/>
              <a:t>7.6.4 Limitationen von Onyx und ALADIN</a:t>
            </a:r>
          </a:p>
        </p:txBody>
      </p:sp>
      <p:sp>
        <p:nvSpPr>
          <p:cNvPr id="5" name="Inhaltsplatzhalter 4">
            <a:extLst>
              <a:ext uri="{FF2B5EF4-FFF2-40B4-BE49-F238E27FC236}">
                <a16:creationId xmlns:a16="http://schemas.microsoft.com/office/drawing/2014/main" id="{BB2E0F70-2966-4F96-82F8-865F1896A3B4}"/>
              </a:ext>
            </a:extLst>
          </p:cNvPr>
          <p:cNvSpPr>
            <a:spLocks noGrp="1"/>
          </p:cNvSpPr>
          <p:nvPr>
            <p:ph idx="1"/>
          </p:nvPr>
        </p:nvSpPr>
        <p:spPr>
          <a:xfrm>
            <a:off x="576000" y="1052736"/>
            <a:ext cx="10776584" cy="4968552"/>
          </a:xfrm>
        </p:spPr>
        <p:txBody>
          <a:bodyPr/>
          <a:lstStyle/>
          <a:p>
            <a:r>
              <a:rPr lang="de-DE" dirty="0"/>
              <a:t>Limitation von Onyx:</a:t>
            </a:r>
          </a:p>
          <a:p>
            <a:pPr lvl="1"/>
            <a:r>
              <a:rPr lang="de-DE" dirty="0"/>
              <a:t>Anlegen einer Instanz eines Aufgabentyps erfordert manuelle Arbeit</a:t>
            </a:r>
          </a:p>
          <a:p>
            <a:pPr lvl="2"/>
            <a:r>
              <a:rPr lang="de-DE" dirty="0"/>
              <a:t>Ausnahme: simple Variablen (String, Numerisch, Bild) welche zufällig aus endlicher deklarierten Menge wählen</a:t>
            </a:r>
          </a:p>
          <a:p>
            <a:pPr lvl="1"/>
            <a:r>
              <a:rPr lang="de-DE" dirty="0"/>
              <a:t>Proprietäre Anwendung</a:t>
            </a:r>
          </a:p>
          <a:p>
            <a:pPr lvl="2"/>
            <a:r>
              <a:rPr lang="de-DE" dirty="0"/>
              <a:t>Implementation neuer Interaktionen erfolgt durch BPS</a:t>
            </a:r>
          </a:p>
          <a:p>
            <a:pPr lvl="2"/>
            <a:r>
              <a:rPr lang="de-DE" dirty="0"/>
              <a:t>Item-Bank nicht für alle zugänglich</a:t>
            </a:r>
          </a:p>
          <a:p>
            <a:pPr lvl="2"/>
            <a:r>
              <a:rPr lang="de-DE" dirty="0"/>
              <a:t>Erschwert Erweiterbarkeit/Innovation durch Dritte</a:t>
            </a:r>
          </a:p>
          <a:p>
            <a:pPr lvl="1"/>
            <a:endParaRPr lang="de-DE" dirty="0"/>
          </a:p>
          <a:p>
            <a:pPr lvl="2"/>
            <a:endParaRPr lang="de-DE" dirty="0"/>
          </a:p>
          <a:p>
            <a:r>
              <a:rPr lang="de-DE" dirty="0"/>
              <a:t>Limitation von ALADIN:</a:t>
            </a:r>
          </a:p>
          <a:p>
            <a:pPr lvl="1"/>
            <a:r>
              <a:rPr lang="de-DE" dirty="0"/>
              <a:t>Derzeit kein Export von Aufgaben möglich</a:t>
            </a:r>
          </a:p>
          <a:p>
            <a:pPr lvl="1"/>
            <a:r>
              <a:rPr lang="de-DE" dirty="0"/>
              <a:t>Geringe Nutzerbasis/Bekanntheitsgrad</a:t>
            </a:r>
          </a:p>
          <a:p>
            <a:pPr lvl="1"/>
            <a:r>
              <a:rPr lang="de-DE" dirty="0"/>
              <a:t>Mitarbeit von Dritten erschwert durch eigene Formate (nicht standardkonform)</a:t>
            </a:r>
          </a:p>
        </p:txBody>
      </p:sp>
    </p:spTree>
    <p:extLst>
      <p:ext uri="{BB962C8B-B14F-4D97-AF65-F5344CB8AC3E}">
        <p14:creationId xmlns:p14="http://schemas.microsoft.com/office/powerpoint/2010/main" val="233199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AA52C903-7331-4280-8E5B-957A8C6FB402}"/>
              </a:ext>
            </a:extLst>
          </p:cNvPr>
          <p:cNvSpPr>
            <a:spLocks noGrp="1"/>
          </p:cNvSpPr>
          <p:nvPr>
            <p:ph idx="1"/>
          </p:nvPr>
        </p:nvSpPr>
        <p:spPr/>
        <p:txBody>
          <a:bodyPr/>
          <a:lstStyle/>
          <a:p>
            <a:pPr marL="457200" indent="-457200">
              <a:buFont typeface="+mj-lt"/>
              <a:buAutoNum type="arabicPeriod"/>
            </a:pPr>
            <a:r>
              <a:rPr lang="de-DE" sz="1600" dirty="0"/>
              <a:t>Vorstellung der Projektmitglieder</a:t>
            </a:r>
          </a:p>
          <a:p>
            <a:pPr marL="457200" indent="-457200">
              <a:buFont typeface="+mj-lt"/>
              <a:buAutoNum type="arabicPeriod"/>
            </a:pPr>
            <a:r>
              <a:rPr lang="de-DE" sz="1600" dirty="0"/>
              <a:t>Motivation zu OPALADIN</a:t>
            </a:r>
          </a:p>
          <a:p>
            <a:pPr marL="457200" indent="-457200">
              <a:buFont typeface="+mj-lt"/>
              <a:buAutoNum type="arabicPeriod"/>
            </a:pPr>
            <a:r>
              <a:rPr lang="de-DE" sz="1600" dirty="0"/>
              <a:t>Charakterisierung von ALADIN</a:t>
            </a:r>
          </a:p>
          <a:p>
            <a:pPr marL="457200" indent="-457200">
              <a:buFont typeface="+mj-lt"/>
              <a:buAutoNum type="arabicPeriod"/>
            </a:pPr>
            <a:r>
              <a:rPr lang="de-DE" sz="1600" dirty="0"/>
              <a:t>Funktionsumfang von ALADIN</a:t>
            </a:r>
          </a:p>
          <a:p>
            <a:pPr marL="457200" indent="-457200">
              <a:buFont typeface="+mj-lt"/>
              <a:buAutoNum type="arabicPeriod"/>
            </a:pPr>
            <a:r>
              <a:rPr lang="de-DE" sz="1600" dirty="0"/>
              <a:t>Aufbau und Ablaufstruktur von ALADIN?</a:t>
            </a:r>
          </a:p>
          <a:p>
            <a:pPr marL="457200" indent="-457200">
              <a:buFont typeface="+mj-lt"/>
              <a:buAutoNum type="arabicPeriod"/>
            </a:pPr>
            <a:r>
              <a:rPr lang="de-DE" sz="1600" dirty="0"/>
              <a:t>Anforderungen an OPALADIN</a:t>
            </a:r>
          </a:p>
          <a:p>
            <a:pPr marL="457200" indent="-457200">
              <a:buFont typeface="+mj-lt"/>
              <a:buAutoNum type="arabicPeriod"/>
            </a:pPr>
            <a:r>
              <a:rPr lang="de-DE" sz="1600" dirty="0"/>
              <a:t>Grobkonzept für OPALADIN</a:t>
            </a:r>
          </a:p>
          <a:p>
            <a:pPr marL="457200" indent="-457200">
              <a:buFont typeface="+mj-lt"/>
              <a:buAutoNum type="arabicPeriod"/>
            </a:pPr>
            <a:r>
              <a:rPr lang="de-DE" sz="1600" b="1" dirty="0"/>
              <a:t>Organisatorisches zu OPALADIN</a:t>
            </a:r>
          </a:p>
        </p:txBody>
      </p:sp>
      <p:sp>
        <p:nvSpPr>
          <p:cNvPr id="4" name="Titel 3">
            <a:extLst>
              <a:ext uri="{FF2B5EF4-FFF2-40B4-BE49-F238E27FC236}">
                <a16:creationId xmlns:a16="http://schemas.microsoft.com/office/drawing/2014/main" id="{41D558A8-ED8A-43BC-8CB9-55612D3D9C5D}"/>
              </a:ext>
            </a:extLst>
          </p:cNvPr>
          <p:cNvSpPr>
            <a:spLocks noGrp="1"/>
          </p:cNvSpPr>
          <p:nvPr>
            <p:ph type="title"/>
          </p:nvPr>
        </p:nvSpPr>
        <p:spPr/>
        <p:txBody>
          <a:bodyPr/>
          <a:lstStyle/>
          <a:p>
            <a:r>
              <a:rPr lang="de-DE" dirty="0"/>
              <a:t>Gliederung</a:t>
            </a:r>
          </a:p>
        </p:txBody>
      </p:sp>
    </p:spTree>
    <p:extLst>
      <p:ext uri="{BB962C8B-B14F-4D97-AF65-F5344CB8AC3E}">
        <p14:creationId xmlns:p14="http://schemas.microsoft.com/office/powerpoint/2010/main" val="4279022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0C93DC0B-7BBA-4429-BA0D-B2158E4DF2DA}"/>
              </a:ext>
            </a:extLst>
          </p:cNvPr>
          <p:cNvSpPr>
            <a:spLocks noGrp="1"/>
          </p:cNvSpPr>
          <p:nvPr>
            <p:ph idx="1"/>
          </p:nvPr>
        </p:nvSpPr>
        <p:spPr/>
        <p:txBody>
          <a:bodyPr/>
          <a:lstStyle/>
          <a:p>
            <a:r>
              <a:rPr lang="de-DE" dirty="0"/>
              <a:t>voraussichtlich im Projektantrag aufgeführten Ziele erreichbar (bzw. entsprechend Ergebnisse erzielbar)</a:t>
            </a:r>
          </a:p>
          <a:p>
            <a:r>
              <a:rPr lang="de-DE" dirty="0"/>
              <a:t>verfügbare Mittel bei der Projektplanung berücksichtigt</a:t>
            </a:r>
          </a:p>
          <a:p>
            <a:r>
              <a:rPr lang="de-DE" dirty="0"/>
              <a:t>Studierende in das Projekt einbezogen:</a:t>
            </a:r>
          </a:p>
          <a:p>
            <a:pPr lvl="1"/>
            <a:r>
              <a:rPr lang="de-DE" dirty="0"/>
              <a:t>Projektseminar Wirtschaftsinformatik 5. und 7. Semester Wirtschaftsinformatik Bachelor bzw. Diplom (Ausschreibung anbei), vier bis sechs Studierende</a:t>
            </a:r>
          </a:p>
          <a:p>
            <a:pPr lvl="1"/>
            <a:r>
              <a:rPr lang="de-DE" dirty="0"/>
              <a:t>Forschungs- und Entwicklungsseminar 2. und 3 Semester Master Angewandte Informatik (Vorstellung anbei), zwei bis vier Studierende</a:t>
            </a:r>
          </a:p>
        </p:txBody>
      </p:sp>
      <p:sp>
        <p:nvSpPr>
          <p:cNvPr id="3" name="Titel 2">
            <a:extLst>
              <a:ext uri="{FF2B5EF4-FFF2-40B4-BE49-F238E27FC236}">
                <a16:creationId xmlns:a16="http://schemas.microsoft.com/office/drawing/2014/main" id="{E97C1872-6297-435B-BCB3-21C89549C7A7}"/>
              </a:ext>
            </a:extLst>
          </p:cNvPr>
          <p:cNvSpPr>
            <a:spLocks noGrp="1"/>
          </p:cNvSpPr>
          <p:nvPr>
            <p:ph type="title"/>
          </p:nvPr>
        </p:nvSpPr>
        <p:spPr/>
        <p:txBody>
          <a:bodyPr/>
          <a:lstStyle/>
          <a:p>
            <a:r>
              <a:rPr lang="de-DE" dirty="0"/>
              <a:t>8.1.1 Erzielbare Ergebnisse mit Blick auf die vorhandenen Mittel</a:t>
            </a:r>
          </a:p>
        </p:txBody>
      </p:sp>
    </p:spTree>
    <p:extLst>
      <p:ext uri="{BB962C8B-B14F-4D97-AF65-F5344CB8AC3E}">
        <p14:creationId xmlns:p14="http://schemas.microsoft.com/office/powerpoint/2010/main" val="37542817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B2E29655-313D-454B-995E-31A4AB8B9C37}"/>
              </a:ext>
            </a:extLst>
          </p:cNvPr>
          <p:cNvSpPr>
            <a:spLocks noGrp="1"/>
          </p:cNvSpPr>
          <p:nvPr>
            <p:ph idx="1"/>
          </p:nvPr>
        </p:nvSpPr>
        <p:spPr/>
        <p:txBody>
          <a:bodyPr/>
          <a:lstStyle/>
          <a:p>
            <a:r>
              <a:rPr lang="de-DE" dirty="0"/>
              <a:t>keine inhaltlichen Veränderungen gegenüber der ursprünglichen Skizze</a:t>
            </a:r>
          </a:p>
          <a:p>
            <a:r>
              <a:rPr lang="de-DE" dirty="0"/>
              <a:t>zeitliche Veränderungen gegenüber der ursprünglichen Skizze:</a:t>
            </a:r>
          </a:p>
          <a:p>
            <a:pPr lvl="1"/>
            <a:r>
              <a:rPr lang="de-DE" dirty="0"/>
              <a:t>Offizieller Start des Teilprojektes OPALADIN erst zum 01.11.2022</a:t>
            </a:r>
          </a:p>
          <a:p>
            <a:pPr lvl="1"/>
            <a:r>
              <a:rPr lang="de-DE" dirty="0"/>
              <a:t>Projektbearbeiter, Herr Paul Christ, erst ab dann verfügbar</a:t>
            </a:r>
          </a:p>
          <a:p>
            <a:pPr lvl="1"/>
            <a:r>
              <a:rPr lang="de-DE" dirty="0"/>
              <a:t>ab dann nicht nur halbtags am Projekt, sondern entsprechend mehr</a:t>
            </a:r>
          </a:p>
          <a:p>
            <a:pPr lvl="1"/>
            <a:r>
              <a:rPr lang="de-DE" dirty="0"/>
              <a:t>OPALADIN voraussichtlich rechtzeitig, zum Ende des Jahres 2023, abgeschlossen</a:t>
            </a:r>
          </a:p>
          <a:p>
            <a:pPr lvl="1"/>
            <a:r>
              <a:rPr lang="de-DE" dirty="0"/>
              <a:t>Verschiebung der Projekt- bzw. Personalmittel möglich und zulässig</a:t>
            </a:r>
          </a:p>
          <a:p>
            <a:pPr lvl="1"/>
            <a:r>
              <a:rPr lang="de-DE" dirty="0"/>
              <a:t>Vorgängerprojekt ALADIN äußerst erfolgreich von Herrn Christ bearbeitet</a:t>
            </a:r>
          </a:p>
          <a:p>
            <a:pPr lvl="1"/>
            <a:r>
              <a:rPr lang="de-DE" dirty="0"/>
              <a:t>Herr Christ somit für die Bearbeitung von OPALADIN prädestiniert</a:t>
            </a:r>
          </a:p>
          <a:p>
            <a:pPr lvl="1"/>
            <a:r>
              <a:rPr lang="de-DE" dirty="0"/>
              <a:t>Vorarbeit zu OPALDIN durch Herrn Christ an der Hochschule Darmstadt</a:t>
            </a:r>
          </a:p>
          <a:p>
            <a:pPr lvl="1"/>
            <a:r>
              <a:rPr lang="de-DE" dirty="0"/>
              <a:t>Masterarbeit „Generation </a:t>
            </a:r>
            <a:r>
              <a:rPr lang="de-DE" dirty="0" err="1"/>
              <a:t>of</a:t>
            </a:r>
            <a:r>
              <a:rPr lang="de-DE" dirty="0"/>
              <a:t> </a:t>
            </a:r>
            <a:r>
              <a:rPr lang="de-DE" dirty="0" err="1"/>
              <a:t>meaningful</a:t>
            </a:r>
            <a:r>
              <a:rPr lang="de-DE" dirty="0"/>
              <a:t> SQL </a:t>
            </a:r>
            <a:r>
              <a:rPr lang="de-DE" dirty="0" err="1"/>
              <a:t>Exercises</a:t>
            </a:r>
            <a:r>
              <a:rPr lang="de-DE" dirty="0"/>
              <a:t> </a:t>
            </a:r>
            <a:r>
              <a:rPr lang="de-DE" dirty="0" err="1"/>
              <a:t>using</a:t>
            </a:r>
            <a:r>
              <a:rPr lang="de-DE" dirty="0"/>
              <a:t> Large Language Models and Knowledge Databases“ zu forschungsintensivem Teilaspekt von OPALADIN</a:t>
            </a:r>
          </a:p>
        </p:txBody>
      </p:sp>
      <p:sp>
        <p:nvSpPr>
          <p:cNvPr id="4" name="Titel 3">
            <a:extLst>
              <a:ext uri="{FF2B5EF4-FFF2-40B4-BE49-F238E27FC236}">
                <a16:creationId xmlns:a16="http://schemas.microsoft.com/office/drawing/2014/main" id="{26357D6C-0E9A-408B-AA79-8D991F1703B6}"/>
              </a:ext>
            </a:extLst>
          </p:cNvPr>
          <p:cNvSpPr>
            <a:spLocks noGrp="1"/>
          </p:cNvSpPr>
          <p:nvPr>
            <p:ph type="title"/>
          </p:nvPr>
        </p:nvSpPr>
        <p:spPr/>
        <p:txBody>
          <a:bodyPr/>
          <a:lstStyle/>
          <a:p>
            <a:r>
              <a:rPr lang="de-DE" dirty="0"/>
              <a:t>8.1.2 Veränderungen gegenüber der ursprünglichen Skizze</a:t>
            </a:r>
          </a:p>
        </p:txBody>
      </p:sp>
    </p:spTree>
    <p:extLst>
      <p:ext uri="{BB962C8B-B14F-4D97-AF65-F5344CB8AC3E}">
        <p14:creationId xmlns:p14="http://schemas.microsoft.com/office/powerpoint/2010/main" val="4111816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B2E29655-313D-454B-995E-31A4AB8B9C37}"/>
              </a:ext>
            </a:extLst>
          </p:cNvPr>
          <p:cNvSpPr>
            <a:spLocks noGrp="1"/>
          </p:cNvSpPr>
          <p:nvPr>
            <p:ph idx="1"/>
          </p:nvPr>
        </p:nvSpPr>
        <p:spPr/>
        <p:txBody>
          <a:bodyPr/>
          <a:lstStyle/>
          <a:p>
            <a:r>
              <a:rPr lang="de-DE" dirty="0"/>
              <a:t>proportionales „Stauchen“ der Arbeitspakte entsprechend der gestauchten Projektlaufzeit</a:t>
            </a:r>
          </a:p>
          <a:p>
            <a:r>
              <a:rPr lang="de-DE" dirty="0"/>
              <a:t>ursprünglich 01.03.2022 bis 31.12.2023</a:t>
            </a:r>
          </a:p>
          <a:p>
            <a:r>
              <a:rPr lang="de-DE" dirty="0"/>
              <a:t>jetzt 01.11.2022 bis 31.12.2023</a:t>
            </a:r>
          </a:p>
          <a:p>
            <a:r>
              <a:rPr lang="de-DE" dirty="0"/>
              <a:t>während der kürzeren Projektlaufzeit Arbeit in nahezu Vollzeit am Projekt</a:t>
            </a:r>
          </a:p>
          <a:p>
            <a:r>
              <a:rPr lang="de-DE" dirty="0"/>
              <a:t>dieselben Ergebnisse in kürzerer Zeit </a:t>
            </a:r>
          </a:p>
          <a:p>
            <a:endParaRPr lang="de-DE" dirty="0"/>
          </a:p>
        </p:txBody>
      </p:sp>
      <p:sp>
        <p:nvSpPr>
          <p:cNvPr id="4" name="Titel 3">
            <a:extLst>
              <a:ext uri="{FF2B5EF4-FFF2-40B4-BE49-F238E27FC236}">
                <a16:creationId xmlns:a16="http://schemas.microsoft.com/office/drawing/2014/main" id="{26357D6C-0E9A-408B-AA79-8D991F1703B6}"/>
              </a:ext>
            </a:extLst>
          </p:cNvPr>
          <p:cNvSpPr>
            <a:spLocks noGrp="1"/>
          </p:cNvSpPr>
          <p:nvPr>
            <p:ph type="title"/>
          </p:nvPr>
        </p:nvSpPr>
        <p:spPr/>
        <p:txBody>
          <a:bodyPr/>
          <a:lstStyle/>
          <a:p>
            <a:r>
              <a:rPr lang="de-DE" dirty="0"/>
              <a:t>8.2 Konsequenzen für einzelne Arbeitspakete</a:t>
            </a:r>
          </a:p>
        </p:txBody>
      </p:sp>
    </p:spTree>
    <p:extLst>
      <p:ext uri="{BB962C8B-B14F-4D97-AF65-F5344CB8AC3E}">
        <p14:creationId xmlns:p14="http://schemas.microsoft.com/office/powerpoint/2010/main" val="19940294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B2E29655-313D-454B-995E-31A4AB8B9C37}"/>
              </a:ext>
            </a:extLst>
          </p:cNvPr>
          <p:cNvSpPr>
            <a:spLocks noGrp="1"/>
          </p:cNvSpPr>
          <p:nvPr>
            <p:ph idx="1"/>
          </p:nvPr>
        </p:nvSpPr>
        <p:spPr/>
        <p:txBody>
          <a:bodyPr/>
          <a:lstStyle/>
          <a:p>
            <a:r>
              <a:rPr lang="de-DE" dirty="0"/>
              <a:t>Unterstützung von Standards und Schnittstellen durch OPAL (und ONYX)</a:t>
            </a:r>
          </a:p>
          <a:p>
            <a:pPr lvl="1"/>
            <a:r>
              <a:rPr lang="de-DE" dirty="0"/>
              <a:t>unklar, wie gut und in welchem Umfange OPAL (und ONYX) folgende Standards bzw. Schnittstellen unterstützen (werden):</a:t>
            </a:r>
          </a:p>
          <a:p>
            <a:pPr lvl="2"/>
            <a:r>
              <a:rPr lang="de-DE" dirty="0"/>
              <a:t>Learning Tools </a:t>
            </a:r>
            <a:r>
              <a:rPr lang="de-DE" dirty="0" err="1"/>
              <a:t>Interoperability</a:t>
            </a:r>
            <a:r>
              <a:rPr lang="de-DE" dirty="0"/>
              <a:t> (LTI)</a:t>
            </a:r>
          </a:p>
          <a:p>
            <a:pPr lvl="2"/>
            <a:r>
              <a:rPr lang="de-DE" dirty="0"/>
              <a:t>Question &amp; Test </a:t>
            </a:r>
            <a:r>
              <a:rPr lang="de-DE" dirty="0" err="1"/>
              <a:t>Interoperability</a:t>
            </a:r>
            <a:r>
              <a:rPr lang="de-DE" dirty="0"/>
              <a:t> (QTI)</a:t>
            </a:r>
          </a:p>
          <a:p>
            <a:pPr lvl="2"/>
            <a:r>
              <a:rPr lang="de-DE" dirty="0"/>
              <a:t>Portable Custom Interactions“ (PCI)</a:t>
            </a:r>
          </a:p>
          <a:p>
            <a:pPr lvl="1"/>
            <a:r>
              <a:rPr lang="de-DE" dirty="0"/>
              <a:t>falls Umfang oder Qualität der Unterstützung ungenügend, Integration in OPAL (und ONYX) fraglich</a:t>
            </a:r>
          </a:p>
          <a:p>
            <a:pPr lvl="1"/>
            <a:r>
              <a:rPr lang="de-DE" dirty="0"/>
              <a:t>sowieso noch keine Integration von OPALADIN in ONYX vorgesehen</a:t>
            </a:r>
          </a:p>
          <a:p>
            <a:r>
              <a:rPr lang="de-DE" dirty="0"/>
              <a:t>Generierung semantisch plausibler Aufgaben ausreichender </a:t>
            </a:r>
            <a:r>
              <a:rPr lang="de-DE" dirty="0" err="1"/>
              <a:t>Typikalität</a:t>
            </a:r>
            <a:endParaRPr lang="de-DE" dirty="0"/>
          </a:p>
          <a:p>
            <a:pPr lvl="1"/>
            <a:r>
              <a:rPr lang="de-DE" dirty="0"/>
              <a:t>nicht nur Generierung syntaktisch korrekter Aufgaben relevant</a:t>
            </a:r>
          </a:p>
          <a:p>
            <a:pPr lvl="1"/>
            <a:r>
              <a:rPr lang="de-DE" dirty="0"/>
              <a:t>auch semantisch plausible Aufgaben ausreichender </a:t>
            </a:r>
            <a:r>
              <a:rPr lang="de-DE" dirty="0" err="1"/>
              <a:t>Typikalität</a:t>
            </a:r>
            <a:r>
              <a:rPr lang="de-DE" dirty="0"/>
              <a:t> zu generieren</a:t>
            </a:r>
          </a:p>
          <a:p>
            <a:pPr lvl="1"/>
            <a:r>
              <a:rPr lang="de-DE" dirty="0"/>
              <a:t>Generierung solcher Aufgaben mit Hilfe großer Sprachmodelle und Wissensdatenbanken bzw. ‑</a:t>
            </a:r>
            <a:r>
              <a:rPr lang="de-DE" dirty="0" err="1"/>
              <a:t>graphen</a:t>
            </a:r>
            <a:r>
              <a:rPr lang="de-DE" dirty="0"/>
              <a:t> noch Gegenstand aktueller Forschung</a:t>
            </a:r>
          </a:p>
          <a:p>
            <a:pPr lvl="1"/>
            <a:r>
              <a:rPr lang="de-DE" dirty="0"/>
              <a:t>unsicher, ob es gelingt, solche Aufgaben in akzeptabler Qualität zu generieren</a:t>
            </a:r>
          </a:p>
          <a:p>
            <a:pPr lvl="1"/>
            <a:r>
              <a:rPr lang="de-DE" dirty="0"/>
              <a:t>falls nicht, akzeptable Alternativen parat</a:t>
            </a:r>
          </a:p>
        </p:txBody>
      </p:sp>
      <p:sp>
        <p:nvSpPr>
          <p:cNvPr id="4" name="Titel 3">
            <a:extLst>
              <a:ext uri="{FF2B5EF4-FFF2-40B4-BE49-F238E27FC236}">
                <a16:creationId xmlns:a16="http://schemas.microsoft.com/office/drawing/2014/main" id="{26357D6C-0E9A-408B-AA79-8D991F1703B6}"/>
              </a:ext>
            </a:extLst>
          </p:cNvPr>
          <p:cNvSpPr>
            <a:spLocks noGrp="1"/>
          </p:cNvSpPr>
          <p:nvPr>
            <p:ph type="title"/>
          </p:nvPr>
        </p:nvSpPr>
        <p:spPr/>
        <p:txBody>
          <a:bodyPr/>
          <a:lstStyle/>
          <a:p>
            <a:r>
              <a:rPr lang="de-DE" dirty="0"/>
              <a:t>8.3 Gegenwärtig absehbare (potenzielle) Probleme und Risiken</a:t>
            </a:r>
          </a:p>
        </p:txBody>
      </p:sp>
    </p:spTree>
    <p:extLst>
      <p:ext uri="{BB962C8B-B14F-4D97-AF65-F5344CB8AC3E}">
        <p14:creationId xmlns:p14="http://schemas.microsoft.com/office/powerpoint/2010/main" val="9745169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B2E29655-313D-454B-995E-31A4AB8B9C37}"/>
              </a:ext>
            </a:extLst>
          </p:cNvPr>
          <p:cNvSpPr>
            <a:spLocks noGrp="1"/>
          </p:cNvSpPr>
          <p:nvPr>
            <p:ph idx="1"/>
          </p:nvPr>
        </p:nvSpPr>
        <p:spPr/>
        <p:txBody>
          <a:bodyPr/>
          <a:lstStyle/>
          <a:p>
            <a:r>
              <a:rPr lang="de-DE" dirty="0"/>
              <a:t>enger Kontakt mit Herrn Kollegen Ralf Laue, dem Projektpartner</a:t>
            </a:r>
          </a:p>
          <a:p>
            <a:r>
              <a:rPr lang="de-DE" dirty="0"/>
              <a:t>gemeinsame Veröffentlichung zum Thema (OP)ALADIN</a:t>
            </a:r>
          </a:p>
          <a:p>
            <a:r>
              <a:rPr lang="de-DE" dirty="0"/>
              <a:t>Kontakt zur BPS Bildungsportal Sachsen GmbH bezüglich der Unterstützung besagter Standards und Schnittstellen – insbesondere mit</a:t>
            </a:r>
          </a:p>
          <a:p>
            <a:pPr lvl="1"/>
            <a:r>
              <a:rPr lang="de-DE" dirty="0"/>
              <a:t>Frau Yvonne Winkelmann</a:t>
            </a:r>
          </a:p>
          <a:p>
            <a:pPr lvl="1"/>
            <a:r>
              <a:rPr lang="de-DE" dirty="0"/>
              <a:t>Herrn Frank Richter</a:t>
            </a:r>
          </a:p>
          <a:p>
            <a:r>
              <a:rPr lang="de-DE" dirty="0"/>
              <a:t>Kontakt bezüglich </a:t>
            </a:r>
            <a:r>
              <a:rPr lang="de-DE" dirty="0" err="1"/>
              <a:t>graphenbasierter</a:t>
            </a:r>
            <a:r>
              <a:rPr lang="de-DE" dirty="0"/>
              <a:t> Aufgaben erwogen zu Kolleginnen und Kollegen erwogen aus den Fachgebieten</a:t>
            </a:r>
          </a:p>
          <a:p>
            <a:pPr lvl="1"/>
            <a:r>
              <a:rPr lang="de-DE" dirty="0"/>
              <a:t>Chemie</a:t>
            </a:r>
          </a:p>
          <a:p>
            <a:pPr lvl="1"/>
            <a:r>
              <a:rPr lang="de-DE" dirty="0"/>
              <a:t>Recht</a:t>
            </a:r>
          </a:p>
          <a:p>
            <a:pPr lvl="1"/>
            <a:r>
              <a:rPr lang="de-DE" dirty="0"/>
              <a:t>Musik</a:t>
            </a:r>
          </a:p>
          <a:p>
            <a:pPr lvl="1"/>
            <a:r>
              <a:rPr lang="de-DE" dirty="0"/>
              <a:t>…</a:t>
            </a:r>
          </a:p>
        </p:txBody>
      </p:sp>
      <p:sp>
        <p:nvSpPr>
          <p:cNvPr id="4" name="Titel 3">
            <a:extLst>
              <a:ext uri="{FF2B5EF4-FFF2-40B4-BE49-F238E27FC236}">
                <a16:creationId xmlns:a16="http://schemas.microsoft.com/office/drawing/2014/main" id="{26357D6C-0E9A-408B-AA79-8D991F1703B6}"/>
              </a:ext>
            </a:extLst>
          </p:cNvPr>
          <p:cNvSpPr>
            <a:spLocks noGrp="1"/>
          </p:cNvSpPr>
          <p:nvPr>
            <p:ph type="title"/>
          </p:nvPr>
        </p:nvSpPr>
        <p:spPr/>
        <p:txBody>
          <a:bodyPr/>
          <a:lstStyle/>
          <a:p>
            <a:r>
              <a:rPr lang="de-DE" dirty="0"/>
              <a:t>8.4 Kontakt mit bzw. zu externen Partnern</a:t>
            </a:r>
          </a:p>
        </p:txBody>
      </p:sp>
    </p:spTree>
    <p:extLst>
      <p:ext uri="{BB962C8B-B14F-4D97-AF65-F5344CB8AC3E}">
        <p14:creationId xmlns:p14="http://schemas.microsoft.com/office/powerpoint/2010/main" val="3782255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CCB67EB-939B-415F-AB48-530C33565197}"/>
              </a:ext>
            </a:extLst>
          </p:cNvPr>
          <p:cNvSpPr>
            <a:spLocks noGrp="1"/>
          </p:cNvSpPr>
          <p:nvPr>
            <p:ph type="title"/>
          </p:nvPr>
        </p:nvSpPr>
        <p:spPr/>
        <p:txBody>
          <a:bodyPr/>
          <a:lstStyle/>
          <a:p>
            <a:r>
              <a:rPr lang="de-DE" dirty="0"/>
              <a:t>2. Motivation zu ALADIN</a:t>
            </a:r>
          </a:p>
        </p:txBody>
      </p:sp>
      <p:sp>
        <p:nvSpPr>
          <p:cNvPr id="4" name="Inhaltsplatzhalter 4">
            <a:extLst>
              <a:ext uri="{FF2B5EF4-FFF2-40B4-BE49-F238E27FC236}">
                <a16:creationId xmlns:a16="http://schemas.microsoft.com/office/drawing/2014/main" id="{49E1C4A5-B720-425D-9ECE-1E5F6BBE1A24}"/>
              </a:ext>
            </a:extLst>
          </p:cNvPr>
          <p:cNvSpPr txBox="1">
            <a:spLocks/>
          </p:cNvSpPr>
          <p:nvPr/>
        </p:nvSpPr>
        <p:spPr>
          <a:xfrm>
            <a:off x="576000" y="1052736"/>
            <a:ext cx="10992608" cy="4896544"/>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r>
              <a:rPr lang="de-DE" kern="0"/>
              <a:t>nur wenige Übungsaufgaben/Musterklausuren (Manuelle Erstellung)</a:t>
            </a:r>
          </a:p>
          <a:p>
            <a:endParaRPr lang="de-DE" kern="0"/>
          </a:p>
          <a:p>
            <a:r>
              <a:rPr lang="de-DE" kern="0"/>
              <a:t>keine Skalierung der Aufgaben hinsichtlich Schwierigkeitsgrad und Umfang</a:t>
            </a:r>
          </a:p>
          <a:p>
            <a:endParaRPr lang="de-DE" kern="0"/>
          </a:p>
          <a:p>
            <a:r>
              <a:rPr lang="de-DE" kern="0"/>
              <a:t>keine orts- und zeitflexible Lehre (Synchrone Lehre)</a:t>
            </a:r>
          </a:p>
          <a:p>
            <a:pPr marL="0" indent="0">
              <a:buFontTx/>
              <a:buNone/>
            </a:pPr>
            <a:endParaRPr lang="de-DE" kern="0"/>
          </a:p>
          <a:p>
            <a:r>
              <a:rPr lang="de-DE" kern="0"/>
              <a:t>keine Selbstkontrolle beim Lernen durch Abgleich mit Musterlösungen</a:t>
            </a:r>
          </a:p>
          <a:p>
            <a:endParaRPr lang="de-DE" kern="0"/>
          </a:p>
          <a:p>
            <a:r>
              <a:rPr lang="de-DE" kern="0">
                <a:sym typeface="Wingdings" panose="05000000000000000000" pitchFamily="2" charset="2"/>
              </a:rPr>
              <a:t>keine </a:t>
            </a:r>
            <a:r>
              <a:rPr lang="de-DE" kern="0"/>
              <a:t>motivierenden Impulse für Lernprozesse</a:t>
            </a:r>
            <a:endParaRPr lang="de-DE" kern="0" dirty="0"/>
          </a:p>
        </p:txBody>
      </p:sp>
    </p:spTree>
    <p:extLst>
      <p:ext uri="{BB962C8B-B14F-4D97-AF65-F5344CB8AC3E}">
        <p14:creationId xmlns:p14="http://schemas.microsoft.com/office/powerpoint/2010/main" val="3023778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AA52C903-7331-4280-8E5B-957A8C6FB402}"/>
              </a:ext>
            </a:extLst>
          </p:cNvPr>
          <p:cNvSpPr>
            <a:spLocks noGrp="1"/>
          </p:cNvSpPr>
          <p:nvPr>
            <p:ph idx="1"/>
          </p:nvPr>
        </p:nvSpPr>
        <p:spPr/>
        <p:txBody>
          <a:bodyPr/>
          <a:lstStyle/>
          <a:p>
            <a:pPr marL="457200" indent="-457200">
              <a:buFont typeface="+mj-lt"/>
              <a:buAutoNum type="arabicPeriod"/>
            </a:pPr>
            <a:r>
              <a:rPr lang="de-DE" sz="1600" dirty="0"/>
              <a:t>Vorstellung der Projektmitglieder</a:t>
            </a:r>
          </a:p>
          <a:p>
            <a:pPr marL="457200" indent="-457200">
              <a:buFont typeface="+mj-lt"/>
              <a:buAutoNum type="arabicPeriod"/>
            </a:pPr>
            <a:r>
              <a:rPr lang="de-DE" sz="1600" dirty="0"/>
              <a:t>Motivation zu OPALADIN</a:t>
            </a:r>
          </a:p>
          <a:p>
            <a:pPr marL="457200" indent="-457200">
              <a:buFont typeface="+mj-lt"/>
              <a:buAutoNum type="arabicPeriod"/>
            </a:pPr>
            <a:r>
              <a:rPr lang="de-DE" sz="1600" b="1" dirty="0"/>
              <a:t>Charakterisierung von ALADIN</a:t>
            </a:r>
          </a:p>
          <a:p>
            <a:pPr marL="457200" indent="-457200">
              <a:buFont typeface="+mj-lt"/>
              <a:buAutoNum type="arabicPeriod"/>
            </a:pPr>
            <a:r>
              <a:rPr lang="de-DE" sz="1600" dirty="0"/>
              <a:t>Funktionsumfang von ALADIN</a:t>
            </a:r>
          </a:p>
          <a:p>
            <a:pPr marL="457200" indent="-457200">
              <a:buFont typeface="+mj-lt"/>
              <a:buAutoNum type="arabicPeriod"/>
            </a:pPr>
            <a:r>
              <a:rPr lang="de-DE" sz="1600" dirty="0"/>
              <a:t>Aufbau und Ablaufstruktur von ALADIN?</a:t>
            </a:r>
          </a:p>
          <a:p>
            <a:pPr marL="457200" indent="-457200">
              <a:buFont typeface="+mj-lt"/>
              <a:buAutoNum type="arabicPeriod"/>
            </a:pPr>
            <a:r>
              <a:rPr lang="de-DE" sz="1600" dirty="0"/>
              <a:t>Anforderungen an OPALADIN</a:t>
            </a:r>
          </a:p>
          <a:p>
            <a:pPr marL="457200" indent="-457200">
              <a:buFont typeface="+mj-lt"/>
              <a:buAutoNum type="arabicPeriod"/>
            </a:pPr>
            <a:r>
              <a:rPr lang="de-DE" sz="1600" dirty="0"/>
              <a:t>Grobkonzept für OPALADIN</a:t>
            </a:r>
          </a:p>
          <a:p>
            <a:pPr marL="457200" indent="-457200">
              <a:buFont typeface="+mj-lt"/>
              <a:buAutoNum type="arabicPeriod"/>
            </a:pPr>
            <a:r>
              <a:rPr lang="de-DE" sz="1600" dirty="0"/>
              <a:t>Organisatorisches zu OPALADIN</a:t>
            </a:r>
          </a:p>
        </p:txBody>
      </p:sp>
      <p:sp>
        <p:nvSpPr>
          <p:cNvPr id="4" name="Titel 3">
            <a:extLst>
              <a:ext uri="{FF2B5EF4-FFF2-40B4-BE49-F238E27FC236}">
                <a16:creationId xmlns:a16="http://schemas.microsoft.com/office/drawing/2014/main" id="{41D558A8-ED8A-43BC-8CB9-55612D3D9C5D}"/>
              </a:ext>
            </a:extLst>
          </p:cNvPr>
          <p:cNvSpPr>
            <a:spLocks noGrp="1"/>
          </p:cNvSpPr>
          <p:nvPr>
            <p:ph type="title"/>
          </p:nvPr>
        </p:nvSpPr>
        <p:spPr/>
        <p:txBody>
          <a:bodyPr/>
          <a:lstStyle/>
          <a:p>
            <a:r>
              <a:rPr lang="de-DE" dirty="0"/>
              <a:t>Gliederung</a:t>
            </a:r>
          </a:p>
        </p:txBody>
      </p:sp>
    </p:spTree>
    <p:extLst>
      <p:ext uri="{BB962C8B-B14F-4D97-AF65-F5344CB8AC3E}">
        <p14:creationId xmlns:p14="http://schemas.microsoft.com/office/powerpoint/2010/main" val="1930416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279C5F7-9EF8-4BDF-9C33-B2379A719F8E}"/>
              </a:ext>
            </a:extLst>
          </p:cNvPr>
          <p:cNvSpPr>
            <a:spLocks noGrp="1"/>
          </p:cNvSpPr>
          <p:nvPr>
            <p:ph idx="1"/>
          </p:nvPr>
        </p:nvSpPr>
        <p:spPr/>
        <p:txBody>
          <a:bodyPr/>
          <a:lstStyle/>
          <a:p>
            <a:r>
              <a:rPr lang="de-DE" dirty="0"/>
              <a:t>Framework …</a:t>
            </a:r>
          </a:p>
          <a:p>
            <a:pPr lvl="1"/>
            <a:r>
              <a:rPr lang="de-DE" dirty="0"/>
              <a:t>… zur deklarativen Modellierung von Aufgabentypen</a:t>
            </a:r>
          </a:p>
          <a:p>
            <a:pPr lvl="1"/>
            <a:r>
              <a:rPr lang="de-DE" dirty="0"/>
              <a:t>… zur automatischen Generierung von Aufgaben und Lösung(</a:t>
            </a:r>
            <a:r>
              <a:rPr lang="de-DE" dirty="0" err="1"/>
              <a:t>shilf</a:t>
            </a:r>
            <a:r>
              <a:rPr lang="de-DE" dirty="0"/>
              <a:t>)en</a:t>
            </a:r>
          </a:p>
          <a:p>
            <a:pPr lvl="1"/>
            <a:r>
              <a:rPr lang="de-DE" dirty="0"/>
              <a:t>… zur interaktiven Bearbeitung von individualisierten Übungsaufgaben</a:t>
            </a:r>
          </a:p>
          <a:p>
            <a:pPr lvl="1"/>
            <a:r>
              <a:rPr lang="de-DE" dirty="0"/>
              <a:t>… zum asynchronen Austausch und Nachvollziehen von Lösungsversuchen</a:t>
            </a:r>
          </a:p>
          <a:p>
            <a:endParaRPr lang="de-DE" dirty="0"/>
          </a:p>
          <a:p>
            <a:r>
              <a:rPr lang="de-DE" dirty="0"/>
              <a:t>Zielstellung</a:t>
            </a:r>
          </a:p>
          <a:p>
            <a:pPr lvl="1"/>
            <a:r>
              <a:rPr lang="de-DE" dirty="0"/>
              <a:t>leistungsgerechte Aufgaben für heterogene Zielgruppen</a:t>
            </a:r>
          </a:p>
          <a:p>
            <a:pPr lvl="1"/>
            <a:r>
              <a:rPr lang="de-DE" dirty="0"/>
              <a:t>hohe Problemlösungskompetenz der Studierenden </a:t>
            </a:r>
            <a:r>
              <a:rPr lang="de-DE" dirty="0">
                <a:sym typeface="Wingdings" panose="05000000000000000000" pitchFamily="2" charset="2"/>
              </a:rPr>
              <a:t> h</a:t>
            </a:r>
            <a:r>
              <a:rPr lang="de-DE" dirty="0"/>
              <a:t>öherer Studienerfolg</a:t>
            </a:r>
          </a:p>
          <a:p>
            <a:pPr lvl="1"/>
            <a:r>
              <a:rPr lang="de-DE" dirty="0"/>
              <a:t>zeitlich, räumlich und institutionell flexibel nutzbar</a:t>
            </a:r>
          </a:p>
          <a:p>
            <a:pPr lvl="1"/>
            <a:r>
              <a:rPr lang="de-DE" dirty="0"/>
              <a:t>(größtenteils) deklarative Erweiterbarkeit um neue Aufgabentypen</a:t>
            </a:r>
          </a:p>
          <a:p>
            <a:pPr lvl="1"/>
            <a:r>
              <a:rPr lang="de-DE" dirty="0"/>
              <a:t>Vernetzung der Studierenden und Feedback an/von Lehrende/n</a:t>
            </a:r>
          </a:p>
          <a:p>
            <a:endParaRPr lang="de-DE" dirty="0"/>
          </a:p>
          <a:p>
            <a:endParaRPr lang="de-DE" dirty="0"/>
          </a:p>
        </p:txBody>
      </p:sp>
      <p:sp>
        <p:nvSpPr>
          <p:cNvPr id="3" name="Titel 2">
            <a:extLst>
              <a:ext uri="{FF2B5EF4-FFF2-40B4-BE49-F238E27FC236}">
                <a16:creationId xmlns:a16="http://schemas.microsoft.com/office/drawing/2014/main" id="{434C7013-B272-4F18-85D7-F18B2907C28B}"/>
              </a:ext>
            </a:extLst>
          </p:cNvPr>
          <p:cNvSpPr>
            <a:spLocks noGrp="1"/>
          </p:cNvSpPr>
          <p:nvPr>
            <p:ph type="title"/>
          </p:nvPr>
        </p:nvSpPr>
        <p:spPr/>
        <p:txBody>
          <a:bodyPr/>
          <a:lstStyle/>
          <a:p>
            <a:r>
              <a:rPr lang="de-DE" dirty="0"/>
              <a:t>3.1 Funktionalität </a:t>
            </a:r>
            <a:r>
              <a:rPr lang="de-DE"/>
              <a:t>und Ziele des </a:t>
            </a:r>
            <a:r>
              <a:rPr lang="de-DE" dirty="0"/>
              <a:t>Framework ALADIN</a:t>
            </a:r>
          </a:p>
        </p:txBody>
      </p:sp>
    </p:spTree>
    <p:extLst>
      <p:ext uri="{BB962C8B-B14F-4D97-AF65-F5344CB8AC3E}">
        <p14:creationId xmlns:p14="http://schemas.microsoft.com/office/powerpoint/2010/main" val="898958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C9D731E-1E90-41A8-8BF8-82A959BCFDBC}"/>
              </a:ext>
            </a:extLst>
          </p:cNvPr>
          <p:cNvSpPr>
            <a:spLocks noGrp="1"/>
          </p:cNvSpPr>
          <p:nvPr>
            <p:ph type="title"/>
          </p:nvPr>
        </p:nvSpPr>
        <p:spPr/>
        <p:txBody>
          <a:bodyPr/>
          <a:lstStyle/>
          <a:p>
            <a:r>
              <a:rPr lang="de-DE" dirty="0"/>
              <a:t>3.2 Lernen und Lehren mit und ohne ALADIN</a:t>
            </a:r>
          </a:p>
        </p:txBody>
      </p:sp>
      <p:sp>
        <p:nvSpPr>
          <p:cNvPr id="4" name="Textfeld 3">
            <a:extLst>
              <a:ext uri="{FF2B5EF4-FFF2-40B4-BE49-F238E27FC236}">
                <a16:creationId xmlns:a16="http://schemas.microsoft.com/office/drawing/2014/main" id="{4B2B2CE3-140E-4353-A97B-BEA3E481DEEE}"/>
              </a:ext>
            </a:extLst>
          </p:cNvPr>
          <p:cNvSpPr txBox="1"/>
          <p:nvPr/>
        </p:nvSpPr>
        <p:spPr>
          <a:xfrm>
            <a:off x="1634224" y="1391298"/>
            <a:ext cx="2538131" cy="400110"/>
          </a:xfrm>
          <a:prstGeom prst="rect">
            <a:avLst/>
          </a:prstGeom>
          <a:noFill/>
        </p:spPr>
        <p:txBody>
          <a:bodyPr wrap="none" rtlCol="0">
            <a:spAutoFit/>
          </a:bodyPr>
          <a:lstStyle/>
          <a:p>
            <a:r>
              <a:rPr lang="de-DE" sz="2000" dirty="0"/>
              <a:t>Ablauf ohne ALADIN</a:t>
            </a:r>
          </a:p>
        </p:txBody>
      </p:sp>
      <p:sp>
        <p:nvSpPr>
          <p:cNvPr id="5" name="Textfeld 4">
            <a:extLst>
              <a:ext uri="{FF2B5EF4-FFF2-40B4-BE49-F238E27FC236}">
                <a16:creationId xmlns:a16="http://schemas.microsoft.com/office/drawing/2014/main" id="{FBAC3E68-C340-40A6-9F78-966A0DD3314D}"/>
              </a:ext>
            </a:extLst>
          </p:cNvPr>
          <p:cNvSpPr txBox="1"/>
          <p:nvPr/>
        </p:nvSpPr>
        <p:spPr>
          <a:xfrm>
            <a:off x="7698986" y="1390132"/>
            <a:ext cx="2308902" cy="400110"/>
          </a:xfrm>
          <a:prstGeom prst="rect">
            <a:avLst/>
          </a:prstGeom>
          <a:noFill/>
        </p:spPr>
        <p:txBody>
          <a:bodyPr wrap="none" rtlCol="0">
            <a:spAutoFit/>
          </a:bodyPr>
          <a:lstStyle/>
          <a:p>
            <a:r>
              <a:rPr lang="de-DE" sz="2000" dirty="0"/>
              <a:t>Ablauf mit ALADIN</a:t>
            </a:r>
          </a:p>
        </p:txBody>
      </p:sp>
      <p:pic>
        <p:nvPicPr>
          <p:cNvPr id="6" name="Grafik 5">
            <a:extLst>
              <a:ext uri="{FF2B5EF4-FFF2-40B4-BE49-F238E27FC236}">
                <a16:creationId xmlns:a16="http://schemas.microsoft.com/office/drawing/2014/main" id="{1D7224A7-A70D-4710-8446-5C4FC151A32E}"/>
              </a:ext>
            </a:extLst>
          </p:cNvPr>
          <p:cNvPicPr>
            <a:picLocks noChangeAspect="1"/>
          </p:cNvPicPr>
          <p:nvPr/>
        </p:nvPicPr>
        <p:blipFill>
          <a:blip r:embed="rId2"/>
          <a:stretch>
            <a:fillRect/>
          </a:stretch>
        </p:blipFill>
        <p:spPr>
          <a:xfrm>
            <a:off x="1012576" y="3007444"/>
            <a:ext cx="3781425" cy="1952625"/>
          </a:xfrm>
          <a:prstGeom prst="rect">
            <a:avLst/>
          </a:prstGeom>
        </p:spPr>
      </p:pic>
      <p:pic>
        <p:nvPicPr>
          <p:cNvPr id="7" name="Grafik 6">
            <a:extLst>
              <a:ext uri="{FF2B5EF4-FFF2-40B4-BE49-F238E27FC236}">
                <a16:creationId xmlns:a16="http://schemas.microsoft.com/office/drawing/2014/main" id="{3A3C6481-DF33-4F7D-8968-84FFFD42D8CA}"/>
              </a:ext>
            </a:extLst>
          </p:cNvPr>
          <p:cNvPicPr>
            <a:picLocks noChangeAspect="1"/>
          </p:cNvPicPr>
          <p:nvPr/>
        </p:nvPicPr>
        <p:blipFill>
          <a:blip r:embed="rId3"/>
          <a:stretch>
            <a:fillRect/>
          </a:stretch>
        </p:blipFill>
        <p:spPr>
          <a:xfrm>
            <a:off x="5662812" y="1916831"/>
            <a:ext cx="5572125" cy="4133850"/>
          </a:xfrm>
          <a:prstGeom prst="rect">
            <a:avLst/>
          </a:prstGeom>
        </p:spPr>
      </p:pic>
    </p:spTree>
    <p:extLst>
      <p:ext uri="{BB962C8B-B14F-4D97-AF65-F5344CB8AC3E}">
        <p14:creationId xmlns:p14="http://schemas.microsoft.com/office/powerpoint/2010/main" val="1122009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AA52C903-7331-4280-8E5B-957A8C6FB402}"/>
              </a:ext>
            </a:extLst>
          </p:cNvPr>
          <p:cNvSpPr>
            <a:spLocks noGrp="1"/>
          </p:cNvSpPr>
          <p:nvPr>
            <p:ph idx="1"/>
          </p:nvPr>
        </p:nvSpPr>
        <p:spPr/>
        <p:txBody>
          <a:bodyPr/>
          <a:lstStyle/>
          <a:p>
            <a:pPr marL="457200" indent="-457200">
              <a:buFont typeface="+mj-lt"/>
              <a:buAutoNum type="arabicPeriod"/>
            </a:pPr>
            <a:r>
              <a:rPr lang="de-DE" sz="1600" dirty="0"/>
              <a:t>Vorstellung der Projektmitglieder</a:t>
            </a:r>
          </a:p>
          <a:p>
            <a:pPr marL="457200" indent="-457200">
              <a:buFont typeface="+mj-lt"/>
              <a:buAutoNum type="arabicPeriod"/>
            </a:pPr>
            <a:r>
              <a:rPr lang="de-DE" sz="1600" dirty="0"/>
              <a:t>Motivation zu OPALADIN</a:t>
            </a:r>
          </a:p>
          <a:p>
            <a:pPr marL="457200" indent="-457200">
              <a:buFont typeface="+mj-lt"/>
              <a:buAutoNum type="arabicPeriod"/>
            </a:pPr>
            <a:r>
              <a:rPr lang="de-DE" sz="1600" dirty="0"/>
              <a:t>Charakterisierung von ALADIN</a:t>
            </a:r>
          </a:p>
          <a:p>
            <a:pPr marL="457200" indent="-457200">
              <a:buFont typeface="+mj-lt"/>
              <a:buAutoNum type="arabicPeriod"/>
            </a:pPr>
            <a:r>
              <a:rPr lang="de-DE" sz="1600" b="1" dirty="0"/>
              <a:t>Funktionsumfang von ALADIN</a:t>
            </a:r>
          </a:p>
          <a:p>
            <a:pPr marL="457200" indent="-457200">
              <a:buFont typeface="+mj-lt"/>
              <a:buAutoNum type="arabicPeriod"/>
            </a:pPr>
            <a:r>
              <a:rPr lang="de-DE" sz="1600" dirty="0"/>
              <a:t>Aufbau und Ablaufstruktur von ALADIN?</a:t>
            </a:r>
          </a:p>
          <a:p>
            <a:pPr marL="457200" indent="-457200">
              <a:buFont typeface="+mj-lt"/>
              <a:buAutoNum type="arabicPeriod"/>
            </a:pPr>
            <a:r>
              <a:rPr lang="de-DE" sz="1600" dirty="0"/>
              <a:t>Anforderungen an OPALADIN</a:t>
            </a:r>
          </a:p>
          <a:p>
            <a:pPr marL="457200" indent="-457200">
              <a:buFont typeface="+mj-lt"/>
              <a:buAutoNum type="arabicPeriod"/>
            </a:pPr>
            <a:r>
              <a:rPr lang="de-DE" sz="1600" dirty="0"/>
              <a:t>Grobkonzept für OPALADIN</a:t>
            </a:r>
          </a:p>
          <a:p>
            <a:pPr marL="457200" indent="-457200">
              <a:buFont typeface="+mj-lt"/>
              <a:buAutoNum type="arabicPeriod"/>
            </a:pPr>
            <a:r>
              <a:rPr lang="de-DE" sz="1600" dirty="0"/>
              <a:t>Organisatorisches zu OPALADIN</a:t>
            </a:r>
          </a:p>
        </p:txBody>
      </p:sp>
      <p:sp>
        <p:nvSpPr>
          <p:cNvPr id="4" name="Titel 3">
            <a:extLst>
              <a:ext uri="{FF2B5EF4-FFF2-40B4-BE49-F238E27FC236}">
                <a16:creationId xmlns:a16="http://schemas.microsoft.com/office/drawing/2014/main" id="{41D558A8-ED8A-43BC-8CB9-55612D3D9C5D}"/>
              </a:ext>
            </a:extLst>
          </p:cNvPr>
          <p:cNvSpPr>
            <a:spLocks noGrp="1"/>
          </p:cNvSpPr>
          <p:nvPr>
            <p:ph type="title"/>
          </p:nvPr>
        </p:nvSpPr>
        <p:spPr/>
        <p:txBody>
          <a:bodyPr/>
          <a:lstStyle/>
          <a:p>
            <a:r>
              <a:rPr lang="de-DE" dirty="0"/>
              <a:t>Gliederung</a:t>
            </a:r>
          </a:p>
        </p:txBody>
      </p:sp>
    </p:spTree>
    <p:extLst>
      <p:ext uri="{BB962C8B-B14F-4D97-AF65-F5344CB8AC3E}">
        <p14:creationId xmlns:p14="http://schemas.microsoft.com/office/powerpoint/2010/main" val="3623985795"/>
      </p:ext>
    </p:extLst>
  </p:cSld>
  <p:clrMapOvr>
    <a:masterClrMapping/>
  </p:clrMapOvr>
</p:sld>
</file>

<file path=ppt/theme/theme1.xml><?xml version="1.0" encoding="utf-8"?>
<a:theme xmlns:a="http://schemas.openxmlformats.org/drawingml/2006/main" name="Powerpoint_Vorlage">
  <a:themeElements>
    <a:clrScheme name="Benutzerdefiniert 1">
      <a:dk1>
        <a:srgbClr val="000000"/>
      </a:dk1>
      <a:lt1>
        <a:srgbClr val="FFFFFF"/>
      </a:lt1>
      <a:dk2>
        <a:srgbClr val="0000FF"/>
      </a:dk2>
      <a:lt2>
        <a:srgbClr val="FFFF00"/>
      </a:lt2>
      <a:accent1>
        <a:srgbClr val="F99B1C"/>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Powerpoint_Vorlag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8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800" b="0" i="0" u="none" strike="noStrike" cap="none" normalizeH="0" baseline="0">
            <a:ln>
              <a:noFill/>
            </a:ln>
            <a:solidFill>
              <a:schemeClr val="tx1"/>
            </a:solidFill>
            <a:effectLst/>
            <a:latin typeface="Arial" charset="0"/>
          </a:defRPr>
        </a:defPPr>
      </a:lstStyle>
    </a:lnDef>
  </a:objectDefaults>
  <a:extraClrSchemeLst>
    <a:extraClrScheme>
      <a:clrScheme name="Powerpoint_Vorlag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owerpoint_Vorlag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owerpoint_Vorlag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owerpoint_Vorlag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owerpoint_Vorlag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owerpoint_Vorlag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owerpoint_Vorlag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625FA15-0317-4D8B-843F-83A7F4B53AF5}">
  <we:reference id="wa104038830" version="1.0.0.3" store="de-DE" storeType="OMEX"/>
  <we:alternateReferences>
    <we:reference id="WA104038830" version="1.0.0.3" store="WA104038830"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0</TotalTime>
  <Words>2829</Words>
  <Application>Microsoft Office PowerPoint</Application>
  <PresentationFormat>Breitbild</PresentationFormat>
  <Paragraphs>924</Paragraphs>
  <Slides>46</Slides>
  <Notes>1</Notes>
  <HiddenSlides>2</HiddenSlides>
  <MMClips>0</MMClips>
  <ScaleCrop>false</ScaleCrop>
  <HeadingPairs>
    <vt:vector size="6" baseType="variant">
      <vt:variant>
        <vt:lpstr>Verwendete Schriftarten</vt:lpstr>
      </vt:variant>
      <vt:variant>
        <vt:i4>5</vt:i4>
      </vt:variant>
      <vt:variant>
        <vt:lpstr>Design</vt:lpstr>
      </vt:variant>
      <vt:variant>
        <vt:i4>2</vt:i4>
      </vt:variant>
      <vt:variant>
        <vt:lpstr>Folientitel</vt:lpstr>
      </vt:variant>
      <vt:variant>
        <vt:i4>46</vt:i4>
      </vt:variant>
    </vt:vector>
  </HeadingPairs>
  <TitlesOfParts>
    <vt:vector size="53" baseType="lpstr">
      <vt:lpstr>Arial</vt:lpstr>
      <vt:lpstr>Calibri</vt:lpstr>
      <vt:lpstr>Calibri Light</vt:lpstr>
      <vt:lpstr>Wingdings</vt:lpstr>
      <vt:lpstr>ヒラギノ角ゴ Pro W3</vt:lpstr>
      <vt:lpstr>Powerpoint_Vorlage</vt:lpstr>
      <vt:lpstr>Benutzerdefiniertes Design</vt:lpstr>
      <vt:lpstr> </vt:lpstr>
      <vt:lpstr>Gliederung</vt:lpstr>
      <vt:lpstr>OPALADIN, die „Hintermänner“</vt:lpstr>
      <vt:lpstr>Gliederung</vt:lpstr>
      <vt:lpstr>2. Motivation zu ALADIN</vt:lpstr>
      <vt:lpstr>Gliederung</vt:lpstr>
      <vt:lpstr>3.1 Funktionalität und Ziele des Framework ALADIN</vt:lpstr>
      <vt:lpstr>3.2 Lernen und Lehren mit und ohne ALADIN</vt:lpstr>
      <vt:lpstr>Gliederung</vt:lpstr>
      <vt:lpstr>4.1 Funktionsumfang von ALADIN und OPALADIN</vt:lpstr>
      <vt:lpstr>4.4.1 SQL-Abfragen – Theorie (AUSGEBLENDET)</vt:lpstr>
      <vt:lpstr>4.2 SQL-Abfragen</vt:lpstr>
      <vt:lpstr>4.3 Geointerpolationsverfahren</vt:lpstr>
      <vt:lpstr>4.4.1 Stücklistenauflösung – Theorie (AUSGEBLENDET)</vt:lpstr>
      <vt:lpstr>4.4 Stücklistenauflösung (Gozintograph)</vt:lpstr>
      <vt:lpstr>4.5 Terminierung mittels Netzplantechniken (MPM)</vt:lpstr>
      <vt:lpstr>4.6 Terminierung mittels Gantt-Diagramm</vt:lpstr>
      <vt:lpstr>4.7 Shortest-Path-Algorithmen (Dijkstra)</vt:lpstr>
      <vt:lpstr>4.7 4R-Prinzip</vt:lpstr>
      <vt:lpstr>Gliederung</vt:lpstr>
      <vt:lpstr>5.1 Technischer Aufbau von ALADIN als Framework und der darin abgebildeten Aufgabentypen</vt:lpstr>
      <vt:lpstr>5.2 Aufbau der Oberfläche eines Aufgabentyps</vt:lpstr>
      <vt:lpstr>5.3 Aufbau von Generatoren für Aufgaben und Lösungshilfen</vt:lpstr>
      <vt:lpstr>Gliederung</vt:lpstr>
      <vt:lpstr>6. Anforderungen an OPALADIN</vt:lpstr>
      <vt:lpstr>Gliederung</vt:lpstr>
      <vt:lpstr>7.1.1 Geschäftsprozessmodellierung  (Generative Grammatiken / Constraintprogrammierung)</vt:lpstr>
      <vt:lpstr>7.1.2 Geschäftsprozessmodellierung  (Generative Grammatiken / Constraintprogrammierung)</vt:lpstr>
      <vt:lpstr>7.2 Musiktheorie  (neo-Riemmansche Triaden-Transformationen)</vt:lpstr>
      <vt:lpstr>7.3 Chemische Molekülverbindungen </vt:lpstr>
      <vt:lpstr>7.3 Chemische Molekülverbindungen </vt:lpstr>
      <vt:lpstr>7.4.1 Kontextualisierung von Aufgaben am Beispiel des SQL-Aufgabentyps</vt:lpstr>
      <vt:lpstr>7.4.2 Kontextualisierung von Aufgaben am Beispiel des SQL-Aufgabentyps</vt:lpstr>
      <vt:lpstr>7.4.3 Kontextualisierung von Aufgaben am Beispiel des SQL-Aufgabentyps</vt:lpstr>
      <vt:lpstr>7.4.4 Kontextualisierung von Aufgaben am Beispiel des SQL-Aufgabentyps</vt:lpstr>
      <vt:lpstr>7.5 Generierung von Graphen aufgrund von Grammatiken und DSLs am Beispiel von MontiCore</vt:lpstr>
      <vt:lpstr>7.6.1 Übersicht Onyx/QTI/ALADIN</vt:lpstr>
      <vt:lpstr>7.6.2 Serialisierung von Aufgaben mittels des QTI-Standard</vt:lpstr>
      <vt:lpstr>7.6.3 Mögliche Integration von ALADIN in ONYX</vt:lpstr>
      <vt:lpstr>7.6.4 Limitationen von Onyx und ALADIN</vt:lpstr>
      <vt:lpstr>Gliederung</vt:lpstr>
      <vt:lpstr>8.1.1 Erzielbare Ergebnisse mit Blick auf die vorhandenen Mittel</vt:lpstr>
      <vt:lpstr>8.1.2 Veränderungen gegenüber der ursprünglichen Skizze</vt:lpstr>
      <vt:lpstr>8.2 Konsequenzen für einzelne Arbeitspakete</vt:lpstr>
      <vt:lpstr>8.3 Gegenwärtig absehbare (potenzielle) Probleme und Risiken</vt:lpstr>
      <vt:lpstr>8.4 Kontakt mit bzw. zu externen Partnern</vt:lpstr>
    </vt:vector>
  </TitlesOfParts>
  <Company>HTW Dresden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Folienüberschrift 1</dc:title>
  <dc:subject>testthema</dc:subject>
  <dc:creator>niehues</dc:creator>
  <cp:lastModifiedBy>Paul Christ</cp:lastModifiedBy>
  <cp:revision>684</cp:revision>
  <cp:lastPrinted>2011-09-28T10:49:02Z</cp:lastPrinted>
  <dcterms:created xsi:type="dcterms:W3CDTF">2011-12-19T14:51:39Z</dcterms:created>
  <dcterms:modified xsi:type="dcterms:W3CDTF">2022-07-01T12:12:25Z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earbeiter">
    <vt:lpwstr>H. Mustermann</vt:lpwstr>
  </property>
</Properties>
</file>